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0" r:id="rId5"/>
  </p:sldMasterIdLst>
  <p:notesMasterIdLst>
    <p:notesMasterId r:id="rId22"/>
  </p:notesMasterIdLst>
  <p:sldIdLst>
    <p:sldId id="257" r:id="rId6"/>
    <p:sldId id="281" r:id="rId7"/>
    <p:sldId id="292" r:id="rId8"/>
    <p:sldId id="296" r:id="rId9"/>
    <p:sldId id="298" r:id="rId10"/>
    <p:sldId id="299" r:id="rId11"/>
    <p:sldId id="300" r:id="rId12"/>
    <p:sldId id="301" r:id="rId13"/>
    <p:sldId id="302" r:id="rId14"/>
    <p:sldId id="297" r:id="rId15"/>
    <p:sldId id="304" r:id="rId16"/>
    <p:sldId id="303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60" y="-468"/>
      </p:cViewPr>
      <p:guideLst>
        <p:guide orient="horz" pos="2160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306D-C7AB-4D23-ADE7-1A9DEE1F1ACD}" type="datetimeFigureOut">
              <a:rPr lang="de-DE" smtClean="0"/>
              <a:t>28.08.2015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9457-B26A-4D9E-914F-80634E668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01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362075"/>
            <a:ext cx="9144000" cy="5191125"/>
          </a:xfrm>
          <a:prstGeom prst="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6083300" y="0"/>
            <a:ext cx="3060700" cy="2286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6508750"/>
            <a:ext cx="9144000" cy="376238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6083300" y="6400800"/>
            <a:ext cx="3060700" cy="4572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 bwMode="auto">
          <a:xfrm>
            <a:off x="6553200" y="6508750"/>
            <a:ext cx="2590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>
                <a:solidFill>
                  <a:prstClr val="white"/>
                </a:solidFill>
                <a:latin typeface="Arial" charset="0"/>
              </a:rPr>
              <a:t>www.st-johannes.de</a:t>
            </a:r>
          </a:p>
        </p:txBody>
      </p:sp>
      <p:sp>
        <p:nvSpPr>
          <p:cNvPr id="12" name="Titelplatzhalter 1"/>
          <p:cNvSpPr txBox="1">
            <a:spLocks/>
          </p:cNvSpPr>
          <p:nvPr userDrawn="1"/>
        </p:nvSpPr>
        <p:spPr>
          <a:xfrm>
            <a:off x="1116013" y="4122738"/>
            <a:ext cx="4876800" cy="121920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  <a:ea typeface="+mj-ea"/>
              </a:rPr>
              <a:t>Wirken, Handeln, Begegnen,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  <a:ea typeface="+mj-ea"/>
              </a:rPr>
              <a:t>von Mensch zu Mensch,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  <a:ea typeface="+mj-ea"/>
              </a:rPr>
              <a:t>Gemeinsam in christlicher Gesinnung.</a:t>
            </a:r>
          </a:p>
        </p:txBody>
      </p:sp>
      <p:pic>
        <p:nvPicPr>
          <p:cNvPr id="15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38125"/>
            <a:ext cx="38481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1095601" y="1760810"/>
            <a:ext cx="4896815" cy="1020117"/>
          </a:xfrm>
          <a:prstGeom prst="rect">
            <a:avLst/>
          </a:prstGeom>
        </p:spPr>
        <p:txBody>
          <a:bodyPr lIns="90000" tIns="46800" rIns="90000" bIns="46800" rtlCol="0" anchor="t">
            <a:normAutofit/>
          </a:bodyPr>
          <a:lstStyle>
            <a:lvl1pPr>
              <a:defRPr kumimoji="0" lang="de-DE" sz="2600" i="0" u="none" strike="noStrike" cap="all" spc="0" normalizeH="0" dirty="0">
                <a:ln>
                  <a:noFill/>
                </a:ln>
                <a:effectLst/>
                <a:uLnTx/>
                <a:uFillTx/>
                <a:latin typeface="Arial"/>
                <a:cs typeface="+mj-cs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1095600" y="2852935"/>
            <a:ext cx="4896815" cy="11521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3"/>
          </p:nvPr>
        </p:nvSpPr>
        <p:spPr>
          <a:xfrm>
            <a:off x="1095600" y="1412875"/>
            <a:ext cx="4876800" cy="287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18" name="Fußzeilenplatzhalter 21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Dr. med. Johannes Wunderlich</a:t>
            </a:r>
            <a:endParaRPr lang="de-DE"/>
          </a:p>
        </p:txBody>
      </p:sp>
      <p:sp>
        <p:nvSpPr>
          <p:cNvPr id="19" name="Foliennummernplatzhalter 22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02CB2EFB-74E5-4546-B5FF-29BD30F907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48779"/>
            <a:ext cx="3213993" cy="900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8779"/>
            <a:ext cx="5318125" cy="4788532"/>
          </a:xfrm>
          <a:prstGeom prst="rect">
            <a:avLst/>
          </a:prstGeom>
        </p:spPr>
        <p:txBody>
          <a:bodyPr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2492896"/>
            <a:ext cx="3213993" cy="374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389003F8-E866-4A17-A1FD-9B1B7A5F65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15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229" y="4941168"/>
            <a:ext cx="8334946" cy="4261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8229" y="1340768"/>
            <a:ext cx="833494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8229" y="5432450"/>
            <a:ext cx="833494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CFC1360E-88AA-4D04-88D7-FC57087D7A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78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340768"/>
            <a:ext cx="8641655" cy="4896544"/>
          </a:xfrm>
          <a:prstGeom prst="rect">
            <a:avLst/>
          </a:prstGeom>
        </p:spPr>
        <p:txBody>
          <a:bodyPr vert="vert"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168AA7F7-25B2-4309-8034-4E6349440F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8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0272" y="1340768"/>
            <a:ext cx="1944216" cy="48965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340768"/>
            <a:ext cx="6624736" cy="4896544"/>
          </a:xfrm>
          <a:prstGeom prst="rect">
            <a:avLst/>
          </a:prstGeom>
        </p:spPr>
        <p:txBody>
          <a:bodyPr vert="vert"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DA3EDC2D-9E46-472D-AFA2-B51E365FB1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68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4" descr="01_St_Johannes-Gesellschaft_Gesellschafts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705"/>
          <a:stretch>
            <a:fillRect/>
          </a:stretch>
        </p:blipFill>
        <p:spPr bwMode="auto">
          <a:xfrm>
            <a:off x="196850" y="193675"/>
            <a:ext cx="40147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platzhalter 1"/>
          <p:cNvSpPr txBox="1">
            <a:spLocks/>
          </p:cNvSpPr>
          <p:nvPr userDrawn="1"/>
        </p:nvSpPr>
        <p:spPr>
          <a:xfrm>
            <a:off x="1116013" y="4122738"/>
            <a:ext cx="4876800" cy="121920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  <a:ea typeface="+mj-ea"/>
                <a:cs typeface="+mj-cs"/>
              </a:rPr>
              <a:t>Wirken, Handeln, Begegnen,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  <a:ea typeface="+mj-ea"/>
                <a:cs typeface="+mj-cs"/>
              </a:rPr>
              <a:t>von Mensch zu Mensch,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  <a:ea typeface="+mj-ea"/>
                <a:cs typeface="+mj-cs"/>
              </a:rPr>
              <a:t>Gemeinsam in christlicher Gesinnung.</a:t>
            </a:r>
          </a:p>
        </p:txBody>
      </p:sp>
      <p:pic>
        <p:nvPicPr>
          <p:cNvPr id="7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1095601" y="1760810"/>
            <a:ext cx="4896815" cy="1020117"/>
          </a:xfrm>
          <a:prstGeom prst="rect">
            <a:avLst/>
          </a:prstGeom>
        </p:spPr>
        <p:txBody>
          <a:bodyPr lIns="90000" tIns="46800" rIns="90000" bIns="46800" rtlCol="0" anchor="t">
            <a:normAutofit/>
          </a:bodyPr>
          <a:lstStyle>
            <a:lvl1pPr>
              <a:defRPr kumimoji="0" lang="de-DE" sz="2600" i="0" u="none" strike="noStrike" cap="all" spc="0" normalizeH="0" dirty="0">
                <a:ln>
                  <a:noFill/>
                </a:ln>
                <a:effectLst/>
                <a:uLnTx/>
                <a:uFillTx/>
                <a:latin typeface="Arial"/>
                <a:cs typeface="+mj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1095600" y="2852935"/>
            <a:ext cx="4896815" cy="11521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3"/>
          </p:nvPr>
        </p:nvSpPr>
        <p:spPr>
          <a:xfrm>
            <a:off x="1095600" y="1412875"/>
            <a:ext cx="4876800" cy="287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B2E6EAC1-33E0-404A-8225-2FD9746836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6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1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179F2D28-25C7-4C3C-AF3C-9D263E35A9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68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C2D9B100-B01A-4A06-A63D-8D77F8CD89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46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896544"/>
          </a:xfrm>
          <a:prstGeom prst="rect">
            <a:avLst/>
          </a:prstGeom>
        </p:spPr>
        <p:txBody>
          <a:bodyPr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244975" cy="4896544"/>
          </a:xfrm>
          <a:prstGeom prst="rect">
            <a:avLst/>
          </a:prstGeom>
        </p:spPr>
        <p:txBody>
          <a:bodyPr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1EE04EBA-FECF-4B4E-8643-2B0609A71B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40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8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5868" cy="639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1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1980530"/>
            <a:ext cx="4245868" cy="4256781"/>
          </a:xfrm>
          <a:prstGeom prst="rect">
            <a:avLst/>
          </a:prstGeom>
        </p:spPr>
        <p:txBody>
          <a:bodyPr/>
          <a:lstStyle>
            <a:lvl1pPr>
              <a:defRPr lang="de-DE" sz="20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6105" y="1340768"/>
            <a:ext cx="4266375" cy="639762"/>
          </a:xfrm>
          <a:prstGeom prst="rect">
            <a:avLst/>
          </a:prstGeom>
        </p:spPr>
        <p:txBody>
          <a:bodyPr anchor="ctr"/>
          <a:lstStyle>
            <a:lvl1pPr>
              <a:defRPr lang="de-DE" sz="22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6105" y="1980530"/>
            <a:ext cx="4266375" cy="4256781"/>
          </a:xfrm>
          <a:prstGeom prst="rect">
            <a:avLst/>
          </a:prstGeom>
        </p:spPr>
        <p:txBody>
          <a:bodyPr/>
          <a:lstStyle>
            <a:lvl1pPr>
              <a:defRPr lang="de-DE" sz="20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10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11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6F9F26EF-1AA3-491C-9E75-AFCFE71DC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10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EB07BDB7-AFDD-4F5B-A403-41AB68BC94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47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362075"/>
            <a:ext cx="9144000" cy="5191125"/>
          </a:xfrm>
          <a:prstGeom prst="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6083300" y="0"/>
            <a:ext cx="3060700" cy="2286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508750"/>
            <a:ext cx="9144000" cy="376238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6083300" y="6400800"/>
            <a:ext cx="3060700" cy="4572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 bwMode="auto">
          <a:xfrm>
            <a:off x="6553200" y="6508750"/>
            <a:ext cx="2590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>
                <a:solidFill>
                  <a:prstClr val="white"/>
                </a:solidFill>
                <a:latin typeface="Arial" charset="0"/>
              </a:rPr>
              <a:t>www.st-johannes.de</a:t>
            </a:r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 bwMode="auto">
          <a:xfrm>
            <a:off x="58420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prstClr val="white"/>
                </a:solidFill>
                <a:latin typeface="Arial" charset="0"/>
              </a:rPr>
              <a:t>|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>
                <a:solidFill>
                  <a:prstClr val="white"/>
                </a:solidFill>
                <a:latin typeface="Arial" charset="0"/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Datumsplatzhalter 1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13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Dr. med. Johannes Wunderlich</a:t>
            </a:r>
            <a:endParaRPr lang="de-DE"/>
          </a:p>
        </p:txBody>
      </p:sp>
      <p:sp>
        <p:nvSpPr>
          <p:cNvPr id="1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DE805AE8-DF28-474C-AD7D-D8C52412D7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83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3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8739C7E4-FE58-461F-913D-3E38D8E8AD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83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48779"/>
            <a:ext cx="3213993" cy="900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8779"/>
            <a:ext cx="5318125" cy="4788532"/>
          </a:xfrm>
          <a:prstGeom prst="rect">
            <a:avLst/>
          </a:prstGeom>
        </p:spPr>
        <p:txBody>
          <a:bodyPr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2492896"/>
            <a:ext cx="3213993" cy="374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4F7FC484-048F-46F5-B59D-EFDE5E3FEF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30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229" y="4941168"/>
            <a:ext cx="8334946" cy="4261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8229" y="1340768"/>
            <a:ext cx="833494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8229" y="5432450"/>
            <a:ext cx="833494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BE50BC20-865C-41BB-AA83-94C02B69FC4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586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340768"/>
            <a:ext cx="8641655" cy="4896544"/>
          </a:xfrm>
          <a:prstGeom prst="rect">
            <a:avLst/>
          </a:prstGeom>
        </p:spPr>
        <p:txBody>
          <a:bodyPr vert="vert"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14CDCC12-C869-4E30-B8E1-BF409524A5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48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0272" y="1340768"/>
            <a:ext cx="1944216" cy="48965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340768"/>
            <a:ext cx="6624736" cy="4896544"/>
          </a:xfrm>
          <a:prstGeom prst="rect">
            <a:avLst/>
          </a:prstGeom>
        </p:spPr>
        <p:txBody>
          <a:bodyPr vert="vert"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525A5D21-4BD9-4F3D-BB21-5159AD6132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566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362075"/>
            <a:ext cx="9144000" cy="5191125"/>
          </a:xfrm>
          <a:prstGeom prst="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6083300" y="0"/>
            <a:ext cx="3060700" cy="2286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6508750"/>
            <a:ext cx="9144000" cy="376238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6083300" y="6400800"/>
            <a:ext cx="3060700" cy="4572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 bwMode="auto">
          <a:xfrm>
            <a:off x="6553200" y="6508750"/>
            <a:ext cx="259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smtClean="0">
                <a:solidFill>
                  <a:prstClr val="white"/>
                </a:solidFill>
                <a:latin typeface="Arial" charset="0"/>
              </a:rPr>
              <a:t>www.st-johannes.de</a:t>
            </a:r>
          </a:p>
        </p:txBody>
      </p:sp>
      <p:sp>
        <p:nvSpPr>
          <p:cNvPr id="12" name="Titelplatzhalter 1"/>
          <p:cNvSpPr txBox="1">
            <a:spLocks/>
          </p:cNvSpPr>
          <p:nvPr userDrawn="1"/>
        </p:nvSpPr>
        <p:spPr>
          <a:xfrm>
            <a:off x="1116013" y="4122738"/>
            <a:ext cx="4876800" cy="121920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</a:rPr>
              <a:t>Wirken, Handeln, Begegnen,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</a:rPr>
              <a:t>von Mensch zu Mensch,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</a:rPr>
              <a:t>Gemeinsam in christlicher Gesinnung.</a:t>
            </a:r>
          </a:p>
        </p:txBody>
      </p:sp>
      <p:pic>
        <p:nvPicPr>
          <p:cNvPr id="15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38125"/>
            <a:ext cx="38481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1095601" y="1760810"/>
            <a:ext cx="4896815" cy="1020117"/>
          </a:xfrm>
          <a:prstGeom prst="rect">
            <a:avLst/>
          </a:prstGeom>
        </p:spPr>
        <p:txBody>
          <a:bodyPr lIns="90000" tIns="46800" rIns="90000" bIns="46800" rtlCol="0" anchor="t">
            <a:normAutofit/>
          </a:bodyPr>
          <a:lstStyle>
            <a:lvl1pPr>
              <a:defRPr kumimoji="0" lang="de-DE" sz="2600" i="0" u="none" strike="noStrike" cap="all" spc="0" normalizeH="0" dirty="0">
                <a:ln>
                  <a:noFill/>
                </a:ln>
                <a:effectLst/>
                <a:uLnTx/>
                <a:uFillTx/>
                <a:latin typeface="Arial"/>
                <a:cs typeface="+mj-cs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1095600" y="2852935"/>
            <a:ext cx="4896815" cy="11521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3"/>
          </p:nvPr>
        </p:nvSpPr>
        <p:spPr>
          <a:xfrm>
            <a:off x="1095600" y="1412875"/>
            <a:ext cx="4876800" cy="287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Datumsplatzhalter 2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22.01.2015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8" name="Fußzeilenplatzhalt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Dr. med. Johannes Wunderlich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Foliennummernplatzhalt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2DDF-57CD-47BC-BF78-35E0752DDEF3}" type="slidenum">
              <a:rPr lang="de-DE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1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362075"/>
            <a:ext cx="9144000" cy="5191125"/>
          </a:xfrm>
          <a:prstGeom prst="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6083300" y="0"/>
            <a:ext cx="3060700" cy="2286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508750"/>
            <a:ext cx="9144000" cy="376238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6083300" y="6400800"/>
            <a:ext cx="3060700" cy="4572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 bwMode="auto">
          <a:xfrm>
            <a:off x="6553200" y="6508750"/>
            <a:ext cx="259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smtClean="0">
                <a:solidFill>
                  <a:prstClr val="white"/>
                </a:solidFill>
                <a:latin typeface="Arial" charset="0"/>
              </a:rPr>
              <a:t>www.st-johannes.de</a:t>
            </a:r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 bwMode="auto">
          <a:xfrm>
            <a:off x="58420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prstClr val="white"/>
                </a:solidFill>
                <a:latin typeface="Arial" charset="0"/>
              </a:rPr>
              <a:t>|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prstClr val="white"/>
                </a:solidFill>
                <a:latin typeface="Arial" charset="0"/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22.01.2015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Dr. med. Johannes Wunderlich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FD50-D4FD-4323-8828-FBA75224B7F2}" type="slidenum">
              <a:rPr lang="de-DE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10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G\Geriatrischer Versorgungsverband Westfalen\P140824 - Corporate Design\Logo\Geriatrischer-Versorgungsverbund-Westfalen_Logo_RGB_96dpi_n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04813"/>
            <a:ext cx="38512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22.01.2015</a:t>
            </a: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white">
                    <a:tint val="75000"/>
                  </a:prstClr>
                </a:solidFill>
              </a:rPr>
              <a:t>Dr. med. Johannes Wunderlich</a:t>
            </a:r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2F09DF-AD7F-4C2E-B37C-21D2FD082D25}" type="slidenum">
              <a:rPr lang="de-DE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0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0000" y="360000"/>
            <a:ext cx="5940000" cy="72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440000"/>
            <a:ext cx="8100000" cy="468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659A0-F015-4C45-9A03-E563425325CE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34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36E03-DD74-4600-916F-66B1126AA8E7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4" descr="01_St_Johannes-Gesellschaft_Gesellschafts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705"/>
          <a:stretch>
            <a:fillRect/>
          </a:stretch>
        </p:blipFill>
        <p:spPr bwMode="auto">
          <a:xfrm>
            <a:off x="196850" y="193675"/>
            <a:ext cx="40147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platzhalter 1"/>
          <p:cNvSpPr txBox="1">
            <a:spLocks/>
          </p:cNvSpPr>
          <p:nvPr userDrawn="1"/>
        </p:nvSpPr>
        <p:spPr>
          <a:xfrm>
            <a:off x="1116013" y="4122738"/>
            <a:ext cx="4876800" cy="121920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</a:rPr>
              <a:t>Wirken, Handeln, Begegnen,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</a:rPr>
              <a:t>von Mensch zu Mensch,</a:t>
            </a:r>
          </a:p>
          <a:p>
            <a:pPr>
              <a:lnSpc>
                <a:spcPts val="3000"/>
              </a:lnSpc>
              <a:spcBef>
                <a:spcPct val="0"/>
              </a:spcBef>
              <a:defRPr/>
            </a:pPr>
            <a:r>
              <a:rPr lang="de-DE" sz="2300" b="1" i="1" dirty="0" smtClean="0">
                <a:solidFill>
                  <a:srgbClr val="628293"/>
                </a:solidFill>
                <a:latin typeface="Times"/>
              </a:rPr>
              <a:t>Gemeinsam in christlicher Gesinnung.</a:t>
            </a:r>
          </a:p>
        </p:txBody>
      </p:sp>
      <p:pic>
        <p:nvPicPr>
          <p:cNvPr id="7" name="Bild 11" descr="01_St_Johannes-Gesellschaft_Gesellschaftslogo_Kreu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1095601" y="1760810"/>
            <a:ext cx="4896815" cy="1020117"/>
          </a:xfrm>
          <a:prstGeom prst="rect">
            <a:avLst/>
          </a:prstGeom>
        </p:spPr>
        <p:txBody>
          <a:bodyPr lIns="90000" tIns="46800" rIns="90000" bIns="46800" rtlCol="0" anchor="t">
            <a:normAutofit/>
          </a:bodyPr>
          <a:lstStyle>
            <a:lvl1pPr>
              <a:defRPr kumimoji="0" lang="de-DE" sz="2600" i="0" u="none" strike="noStrike" cap="all" spc="0" normalizeH="0" dirty="0">
                <a:ln>
                  <a:noFill/>
                </a:ln>
                <a:effectLst/>
                <a:uLnTx/>
                <a:uFillTx/>
                <a:latin typeface="Arial"/>
                <a:cs typeface="+mj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1095600" y="2852935"/>
            <a:ext cx="4896815" cy="11521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3"/>
          </p:nvPr>
        </p:nvSpPr>
        <p:spPr>
          <a:xfrm>
            <a:off x="1095600" y="1412875"/>
            <a:ext cx="4876800" cy="287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BE5E0106-5F6A-4759-BC5C-417EFA3ECB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88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440000"/>
            <a:ext cx="39600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39600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2700000" y="360000"/>
            <a:ext cx="5940000" cy="72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C17253-0BE8-496A-9596-B1D6E2A4A6F1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03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3960000" cy="64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2088000"/>
            <a:ext cx="3960000" cy="403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700000" y="360000"/>
            <a:ext cx="5940000" cy="72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3" name="Textplatzhalter 2"/>
          <p:cNvSpPr>
            <a:spLocks noGrp="1"/>
          </p:cNvSpPr>
          <p:nvPr>
            <p:ph type="body" idx="13"/>
          </p:nvPr>
        </p:nvSpPr>
        <p:spPr>
          <a:xfrm>
            <a:off x="4680000" y="1440000"/>
            <a:ext cx="3960000" cy="64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3"/>
          <p:cNvSpPr>
            <a:spLocks noGrp="1"/>
          </p:cNvSpPr>
          <p:nvPr>
            <p:ph sz="half" idx="14"/>
          </p:nvPr>
        </p:nvSpPr>
        <p:spPr>
          <a:xfrm>
            <a:off x="4680000" y="2088000"/>
            <a:ext cx="3960000" cy="403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5D8445-C447-4D1A-9514-743767FA4205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00000" y="360000"/>
            <a:ext cx="5940000" cy="72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AC7FDB-4A7C-43FF-B619-408BF3F4355A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98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1073B4-652F-4CD4-8D49-2F68773A6525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7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2952000" cy="115200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0" y="1439999"/>
            <a:ext cx="5040000" cy="468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0" y="2628000"/>
            <a:ext cx="2952000" cy="349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DC7B13-52D8-4E22-837C-06D5860FC22E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07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2000" y="5149860"/>
            <a:ext cx="5400000" cy="432000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872000" y="1080000"/>
            <a:ext cx="5400000" cy="405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2000" y="5589288"/>
            <a:ext cx="5400000" cy="54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D02AC7-0128-4543-BA63-6C6F3B4454F0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12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:\G\Geriatrischer Versorgungsverband Westfalen\P140824 - Corporate Design\Logo\Geriatrischer-Versorgungsverbund-Westfalen_Logo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1927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700000" y="360000"/>
            <a:ext cx="5940000" cy="7200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24B8E-2D20-4776-8CDD-293C4C88E640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01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G\Geriatrischer Versorgungsverband Westfalen\P140823 - Webseite\Contao\geriatrie_theme\layout_bilder\Geriatrie_header_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716713"/>
            <a:ext cx="91440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2000" y="360000"/>
            <a:ext cx="2088000" cy="57600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0000" y="360000"/>
            <a:ext cx="5940000" cy="5760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D12FD2-8FFE-44F0-A283-A04694AD11A9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0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1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42D54FE2-9668-41C1-A1AF-AF586CA5BD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57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2BC6D75B-C537-4447-9293-47516150D3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8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6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896544"/>
          </a:xfrm>
          <a:prstGeom prst="rect">
            <a:avLst/>
          </a:prstGeom>
        </p:spPr>
        <p:txBody>
          <a:bodyPr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244975" cy="4896544"/>
          </a:xfrm>
          <a:prstGeom prst="rect">
            <a:avLst/>
          </a:prstGeom>
        </p:spPr>
        <p:txBody>
          <a:bodyPr/>
          <a:lstStyle>
            <a:lvl1pPr>
              <a:defRPr lang="de-DE" sz="24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82EA65B1-4E10-4ED1-AD37-31560294C8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5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8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5868" cy="63976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1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1980530"/>
            <a:ext cx="4245868" cy="4256781"/>
          </a:xfrm>
          <a:prstGeom prst="rect">
            <a:avLst/>
          </a:prstGeom>
        </p:spPr>
        <p:txBody>
          <a:bodyPr/>
          <a:lstStyle>
            <a:lvl1pPr>
              <a:defRPr lang="de-DE" sz="20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6105" y="1340768"/>
            <a:ext cx="4266375" cy="639762"/>
          </a:xfrm>
          <a:prstGeom prst="rect">
            <a:avLst/>
          </a:prstGeom>
        </p:spPr>
        <p:txBody>
          <a:bodyPr anchor="ctr"/>
          <a:lstStyle>
            <a:lvl1pPr>
              <a:defRPr lang="de-DE" sz="22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6105" y="1980530"/>
            <a:ext cx="4266375" cy="4256781"/>
          </a:xfrm>
          <a:prstGeom prst="rect">
            <a:avLst/>
          </a:prstGeom>
        </p:spPr>
        <p:txBody>
          <a:bodyPr/>
          <a:lstStyle>
            <a:lvl1pPr>
              <a:defRPr lang="de-DE" sz="20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de-DE" sz="1800" b="1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de-DE" sz="1600" smtClean="0">
                <a:solidFill>
                  <a:srgbClr val="05233D"/>
                </a:solidFill>
                <a:latin typeface="Arial" pitchFamily="34" charset="0"/>
                <a:cs typeface="Arial" pitchFamily="34" charset="0"/>
              </a:defRPr>
            </a:lvl4pPr>
            <a:lvl5pPr>
              <a:defRPr lang="de-DE" sz="1600">
                <a:solidFill>
                  <a:srgbClr val="62829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1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10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11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F42AA297-1102-44DC-979E-982122FEE0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57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B6ACD355-1049-4560-8A2D-D961BE07FB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6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/>
          </p:cNvSpPr>
          <p:nvPr userDrawn="1"/>
        </p:nvSpPr>
        <p:spPr bwMode="auto">
          <a:xfrm>
            <a:off x="584200" y="65976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3" name="Titelplatzhalter 1"/>
          <p:cNvSpPr txBox="1">
            <a:spLocks/>
          </p:cNvSpPr>
          <p:nvPr userDrawn="1"/>
        </p:nvSpPr>
        <p:spPr bwMode="auto">
          <a:xfrm>
            <a:off x="1454150" y="6584950"/>
            <a:ext cx="76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smtClean="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22.01.2015</a:t>
            </a:r>
            <a:endParaRPr lang="de-DE" dirty="0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med. Johannes Wunderlich</a:t>
            </a:r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"/>
                <a:cs typeface="+mn-cs"/>
              </a:defRPr>
            </a:lvl1pPr>
          </a:lstStyle>
          <a:p>
            <a:pPr>
              <a:defRPr/>
            </a:pPr>
            <a:fld id="{36BBEFFF-EC08-461A-A94E-87F58F8C38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91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331913" y="501650"/>
            <a:ext cx="7561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8" name="Datumsplatzhalter 15"/>
          <p:cNvSpPr>
            <a:spLocks noGrp="1"/>
          </p:cNvSpPr>
          <p:nvPr>
            <p:ph type="dt" sz="half" idx="2"/>
          </p:nvPr>
        </p:nvSpPr>
        <p:spPr>
          <a:xfrm>
            <a:off x="628650" y="6599238"/>
            <a:ext cx="8255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22.01.2015</a:t>
            </a:r>
            <a:endParaRPr lang="de-DE"/>
          </a:p>
        </p:txBody>
      </p:sp>
      <p:sp>
        <p:nvSpPr>
          <p:cNvPr id="20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1517650" y="6599238"/>
            <a:ext cx="28956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Dr. med. Johannes Wunderlich</a:t>
            </a:r>
            <a:endParaRPr lang="de-DE"/>
          </a:p>
        </p:txBody>
      </p:sp>
      <p:sp>
        <p:nvSpPr>
          <p:cNvPr id="24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57150" y="6599238"/>
            <a:ext cx="501650" cy="179387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4A91B-EB7B-4866-AC71-77DA2C00342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77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523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2400" b="1" kern="1200">
          <a:solidFill>
            <a:srgbClr val="0523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b="1" kern="1200">
          <a:solidFill>
            <a:srgbClr val="05233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1600" kern="1200">
          <a:solidFill>
            <a:srgbClr val="05233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1600" kern="1200">
          <a:solidFill>
            <a:srgbClr val="05233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de-DE" sz="1600" kern="1200">
          <a:solidFill>
            <a:srgbClr val="6282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362075"/>
            <a:ext cx="9144000" cy="5191125"/>
          </a:xfrm>
          <a:prstGeom prst="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075" name="Bild 11" descr="01_St_Johannes-Gesellschaft_Gesellschaftslogo_Kreu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083300" y="0"/>
            <a:ext cx="3060700" cy="2286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7" name="Titelplatzhalter 1"/>
          <p:cNvSpPr>
            <a:spLocks noGrp="1"/>
          </p:cNvSpPr>
          <p:nvPr>
            <p:ph type="title"/>
          </p:nvPr>
        </p:nvSpPr>
        <p:spPr bwMode="auto">
          <a:xfrm>
            <a:off x="1331913" y="501650"/>
            <a:ext cx="7561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6508750"/>
            <a:ext cx="9144000" cy="376238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" name="Rechteck 20"/>
          <p:cNvSpPr/>
          <p:nvPr/>
        </p:nvSpPr>
        <p:spPr>
          <a:xfrm>
            <a:off x="6083300" y="6400800"/>
            <a:ext cx="3060700" cy="4572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080" name="Titelplatzhalter 1"/>
          <p:cNvSpPr txBox="1">
            <a:spLocks/>
          </p:cNvSpPr>
          <p:nvPr/>
        </p:nvSpPr>
        <p:spPr bwMode="auto">
          <a:xfrm>
            <a:off x="6553200" y="6508750"/>
            <a:ext cx="2590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smtClean="0">
                <a:solidFill>
                  <a:srgbClr val="FFFFFF"/>
                </a:solidFill>
              </a:rPr>
              <a:t>www.st-johannes.de</a:t>
            </a:r>
          </a:p>
        </p:txBody>
      </p:sp>
      <p:sp>
        <p:nvSpPr>
          <p:cNvPr id="19" name="Datumsplatzhalter 12"/>
          <p:cNvSpPr>
            <a:spLocks noGrp="1"/>
          </p:cNvSpPr>
          <p:nvPr>
            <p:ph type="dt" sz="half" idx="2"/>
          </p:nvPr>
        </p:nvSpPr>
        <p:spPr>
          <a:xfrm>
            <a:off x="628650" y="6599238"/>
            <a:ext cx="8255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charset="0"/>
                <a:cs typeface="Arial" charset="0"/>
              </a:rPr>
              <a:t>22.01.2015</a:t>
            </a: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6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1517650" y="6599238"/>
            <a:ext cx="28956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latin typeface="Arial" charset="0"/>
                <a:cs typeface="Arial" charset="0"/>
              </a:rPr>
              <a:t>Dr. med. Johannes Wunderlich</a:t>
            </a:r>
          </a:p>
        </p:txBody>
      </p:sp>
      <p:sp>
        <p:nvSpPr>
          <p:cNvPr id="27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57150" y="6599238"/>
            <a:ext cx="501650" cy="179387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70210-30DF-4F0B-B65F-D2ED69EFF989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084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065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5233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2400" b="1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b="1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1600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1600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de-DE" sz="1600" kern="1200">
          <a:solidFill>
            <a:srgbClr val="62829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362075"/>
            <a:ext cx="9144000" cy="5191125"/>
          </a:xfrm>
          <a:prstGeom prst="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4099" name="Bild 11" descr="01_St_Johannes-Gesellschaft_Gesellschaftslogo_Kreu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51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083300" y="0"/>
            <a:ext cx="3060700" cy="2286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4101" name="Titelplatzhalter 1"/>
          <p:cNvSpPr>
            <a:spLocks noGrp="1"/>
          </p:cNvSpPr>
          <p:nvPr>
            <p:ph type="title"/>
          </p:nvPr>
        </p:nvSpPr>
        <p:spPr bwMode="auto">
          <a:xfrm>
            <a:off x="1331913" y="501650"/>
            <a:ext cx="7561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6508750"/>
            <a:ext cx="9144000" cy="376238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" name="Rechteck 20"/>
          <p:cNvSpPr/>
          <p:nvPr/>
        </p:nvSpPr>
        <p:spPr>
          <a:xfrm>
            <a:off x="6083300" y="6400800"/>
            <a:ext cx="3060700" cy="457200"/>
          </a:xfrm>
          <a:prstGeom prst="rect">
            <a:avLst/>
          </a:prstGeom>
          <a:solidFill>
            <a:srgbClr val="0523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de-DE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04" name="Titelplatzhalter 1"/>
          <p:cNvSpPr txBox="1">
            <a:spLocks/>
          </p:cNvSpPr>
          <p:nvPr/>
        </p:nvSpPr>
        <p:spPr bwMode="auto">
          <a:xfrm>
            <a:off x="6553200" y="6508750"/>
            <a:ext cx="259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smtClean="0">
                <a:solidFill>
                  <a:srgbClr val="FFFFFF"/>
                </a:solidFill>
              </a:rPr>
              <a:t>www.st-johannes.de</a:t>
            </a:r>
          </a:p>
        </p:txBody>
      </p:sp>
      <p:sp>
        <p:nvSpPr>
          <p:cNvPr id="19" name="Datumsplatzhalter 12"/>
          <p:cNvSpPr>
            <a:spLocks noGrp="1"/>
          </p:cNvSpPr>
          <p:nvPr>
            <p:ph type="dt" sz="half" idx="2"/>
          </p:nvPr>
        </p:nvSpPr>
        <p:spPr>
          <a:xfrm>
            <a:off x="628650" y="6599238"/>
            <a:ext cx="8255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charset="0"/>
                <a:cs typeface="Arial" charset="0"/>
              </a:rPr>
              <a:t>22.01.2015</a:t>
            </a: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6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1517650" y="6599238"/>
            <a:ext cx="28956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latin typeface="Arial" charset="0"/>
                <a:cs typeface="Arial" charset="0"/>
              </a:rPr>
              <a:t>Dr. med. Johannes Wunderlich</a:t>
            </a:r>
          </a:p>
        </p:txBody>
      </p:sp>
      <p:sp>
        <p:nvSpPr>
          <p:cNvPr id="27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57150" y="6599238"/>
            <a:ext cx="501650" cy="179387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7BF65-9B7A-42CD-8A7A-465A4DC1AF1E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4108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573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5233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2400" b="1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b="1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1600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1600" kern="1200">
          <a:solidFill>
            <a:srgbClr val="05233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de-DE" sz="1600" kern="1200">
          <a:solidFill>
            <a:srgbClr val="62829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331913" y="501650"/>
            <a:ext cx="7561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8" name="Datumsplatzhalter 15"/>
          <p:cNvSpPr>
            <a:spLocks noGrp="1"/>
          </p:cNvSpPr>
          <p:nvPr>
            <p:ph type="dt" sz="half" idx="2"/>
          </p:nvPr>
        </p:nvSpPr>
        <p:spPr>
          <a:xfrm>
            <a:off x="628650" y="6599238"/>
            <a:ext cx="825500" cy="179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"/>
                <a:cs typeface="+mn-cs"/>
              </a:defRPr>
            </a:lvl1pPr>
          </a:lstStyle>
          <a:p>
            <a:pPr defTabSz="457200">
              <a:defRPr/>
            </a:pPr>
            <a:r>
              <a:rPr lang="de-DE" smtClean="0">
                <a:solidFill>
                  <a:prstClr val="white"/>
                </a:solidFill>
              </a:rPr>
              <a:t>22.01.2015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1517650" y="6599238"/>
            <a:ext cx="2895600" cy="179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"/>
                <a:cs typeface="+mn-cs"/>
              </a:defRPr>
            </a:lvl1pPr>
          </a:lstStyle>
          <a:p>
            <a:pPr defTabSz="457200">
              <a:defRPr/>
            </a:pPr>
            <a:r>
              <a:rPr lang="de-DE" smtClean="0">
                <a:solidFill>
                  <a:prstClr val="white"/>
                </a:solidFill>
              </a:rPr>
              <a:t>Dr. med. Johannes Wunderlich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57150" y="6599238"/>
            <a:ext cx="501650" cy="179387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"/>
                <a:cs typeface="+mn-cs"/>
              </a:defRPr>
            </a:lvl1pPr>
          </a:lstStyle>
          <a:p>
            <a:pPr defTabSz="457200">
              <a:defRPr/>
            </a:pPr>
            <a:fld id="{F3E957EC-8A26-4FA7-8ACA-973AEF90BDE0}" type="slidenum">
              <a:rPr lang="de-DE">
                <a:solidFill>
                  <a:prstClr val="white"/>
                </a:solidFill>
              </a:rPr>
              <a:pPr defTabSz="457200">
                <a:defRPr/>
              </a:pPr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523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523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2400" b="1" kern="1200">
          <a:solidFill>
            <a:srgbClr val="0523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b="1" kern="1200">
          <a:solidFill>
            <a:srgbClr val="05233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1600" kern="1200">
          <a:solidFill>
            <a:srgbClr val="05233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1600" kern="1200">
          <a:solidFill>
            <a:srgbClr val="05233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de-DE" sz="1600" kern="1200">
          <a:solidFill>
            <a:srgbClr val="6282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60363"/>
            <a:ext cx="81010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1439863"/>
            <a:ext cx="81010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750" y="6335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35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07163" y="6335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78E25B-AFB4-45F6-AA94-F9EDAAA85CAC}" type="slidenum">
              <a:rPr lang="de-DE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4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el 4"/>
          <p:cNvSpPr>
            <a:spLocks noGrp="1"/>
          </p:cNvSpPr>
          <p:nvPr>
            <p:ph type="ctrTitle"/>
          </p:nvPr>
        </p:nvSpPr>
        <p:spPr>
          <a:xfrm>
            <a:off x="708333" y="2132856"/>
            <a:ext cx="5399088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altLang="de-DE" sz="2400" cap="none" dirty="0" smtClean="0">
                <a:latin typeface="Calibri" pitchFamily="34" charset="0"/>
              </a:rPr>
              <a:t/>
            </a:r>
            <a:br>
              <a:rPr altLang="de-DE" sz="2400" cap="none" dirty="0" smtClean="0">
                <a:latin typeface="Calibri" pitchFamily="34" charset="0"/>
              </a:rPr>
            </a:br>
            <a:r>
              <a:rPr lang="de-DE" altLang="de-DE" sz="2400" cap="none" dirty="0" smtClean="0">
                <a:latin typeface="Calibri" pitchFamily="34" charset="0"/>
              </a:rPr>
              <a:t>Fortbildungsangebote für</a:t>
            </a:r>
            <a:br>
              <a:rPr lang="de-DE" altLang="de-DE" sz="2400" cap="none" dirty="0" smtClean="0">
                <a:latin typeface="Calibri" pitchFamily="34" charset="0"/>
              </a:rPr>
            </a:br>
            <a:r>
              <a:rPr lang="de-DE" altLang="de-DE" sz="2400" dirty="0" smtClean="0">
                <a:latin typeface="Calibri" pitchFamily="34" charset="0"/>
              </a:rPr>
              <a:t>Mitgliedshäuser im GVV</a:t>
            </a:r>
            <a:br>
              <a:rPr lang="de-DE" altLang="de-DE" sz="2400" dirty="0" smtClean="0">
                <a:latin typeface="Calibri" pitchFamily="34" charset="0"/>
              </a:rPr>
            </a:br>
            <a:r>
              <a:rPr lang="de-DE" altLang="de-DE" sz="2400" dirty="0" smtClean="0">
                <a:latin typeface="Calibri" pitchFamily="34" charset="0"/>
              </a:rPr>
              <a:t>Was? Wann? Wo?</a:t>
            </a:r>
            <a:r>
              <a:rPr altLang="de-DE" sz="2400" cap="none" dirty="0" smtClean="0">
                <a:latin typeface="Calibri" pitchFamily="34" charset="0"/>
              </a:rPr>
              <a:t/>
            </a:r>
            <a:br>
              <a:rPr altLang="de-DE" sz="2400" cap="none" dirty="0" smtClean="0">
                <a:latin typeface="Calibri" pitchFamily="34" charset="0"/>
              </a:rPr>
            </a:br>
            <a:endParaRPr altLang="de-DE" sz="2400" cap="none" dirty="0" smtClean="0">
              <a:latin typeface="Calibri" pitchFamily="34" charset="0"/>
            </a:endParaRPr>
          </a:p>
        </p:txBody>
      </p:sp>
      <p:sp>
        <p:nvSpPr>
          <p:cNvPr id="8" name="Textplatzhalter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713288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de-DE" altLang="de-DE" sz="20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Fachsymposium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de-DE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Geriatrischer Versorgungsverbund Westfalen</a:t>
            </a:r>
            <a:endParaRPr altLang="de-DE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4" name="Datumsplatzhalter 100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FFFFFF"/>
                </a:solidFill>
                <a:latin typeface="Calibri" pitchFamily="34" charset="0"/>
              </a:rPr>
              <a:t>17. September 2015</a:t>
            </a:r>
          </a:p>
        </p:txBody>
      </p:sp>
      <p:sp>
        <p:nvSpPr>
          <p:cNvPr id="44035" name="Fußzeilenplatzhalter 70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FFFFFF"/>
                </a:solidFill>
                <a:latin typeface="Calibri" pitchFamily="34" charset="0"/>
              </a:rPr>
              <a:t>Dr. med. Johannes Wunderlich</a:t>
            </a:r>
          </a:p>
        </p:txBody>
      </p:sp>
      <p:sp>
        <p:nvSpPr>
          <p:cNvPr id="44036" name="Foliennummernplatzhalter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EEA65-65C3-4904-926C-58B5ED32FC5C}" type="slidenum">
              <a:rPr lang="de-DE" altLang="de-DE" smtClean="0">
                <a:solidFill>
                  <a:srgbClr val="FFFFFF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altLang="de-DE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875"/>
          <a:stretch>
            <a:fillRect/>
          </a:stretch>
        </p:blipFill>
        <p:spPr bwMode="auto">
          <a:xfrm>
            <a:off x="6084168" y="1914734"/>
            <a:ext cx="2843808" cy="46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Fachweiterbildung Pflege</a:t>
            </a:r>
            <a:endParaRPr lang="de-DE" altLang="de-DE" dirty="0" smtClean="0"/>
          </a:p>
        </p:txBody>
      </p:sp>
      <p:sp>
        <p:nvSpPr>
          <p:cNvPr id="5124" name="Fußzeilenplatzhalter 4"/>
          <p:cNvSpPr txBox="1">
            <a:spLocks noGrp="1"/>
          </p:cNvSpPr>
          <p:nvPr/>
        </p:nvSpPr>
        <p:spPr bwMode="auto">
          <a:xfrm>
            <a:off x="1517650" y="6599238"/>
            <a:ext cx="2895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47297" y="1556792"/>
            <a:ext cx="8208962" cy="4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Zertifizierte Fortbildung für alle examinierte Pflegekräfte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Ziel: Qualifikation in Hinblick auf die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Aktivierend-therapeutische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Pflege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Modulare Angebotsstruktur über max. 5 Jahre Dauer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Anerkennung bereits besuchter Kurse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Teilnahme an bundesweiten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Modulen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schriftl. Facharbeit und mündlicher Prüfung in Berlin (2 x jährlich ) </a:t>
            </a:r>
            <a:b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Zertifikat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„Fachpflegekraft Aktivierend-therapeutische Pflege Geriatrie“</a:t>
            </a: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buNone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Fachweiterbildung Pflege</a:t>
            </a:r>
            <a:endParaRPr lang="de-DE" altLang="de-DE" dirty="0" smtClean="0"/>
          </a:p>
        </p:txBody>
      </p:sp>
      <p:sp>
        <p:nvSpPr>
          <p:cNvPr id="5124" name="Fußzeilenplatzhalter 4"/>
          <p:cNvSpPr txBox="1">
            <a:spLocks noGrp="1"/>
          </p:cNvSpPr>
          <p:nvPr/>
        </p:nvSpPr>
        <p:spPr bwMode="auto">
          <a:xfrm>
            <a:off x="1517650" y="6599238"/>
            <a:ext cx="2895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47297" y="1556792"/>
            <a:ext cx="8208962" cy="4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Anmeldungsvoraussetzungen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Krankenschwester oder Krankenpfleger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Gesundheits- und Krankenpflegerin, -pfleger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Altenpflegerin oder – </a:t>
            </a:r>
            <a:r>
              <a:rPr lang="de-DE" altLang="de-DE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pfleger</a:t>
            </a: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Absolvierter </a:t>
            </a:r>
            <a:r>
              <a:rPr lang="de-DE" altLang="de-DE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Zercur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®-Basiskurs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Mindestens 6 Monate Berufserfahrung in der Geriatrie</a:t>
            </a:r>
          </a:p>
          <a:p>
            <a:pPr marL="0" indent="0">
              <a:buNone/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Anmeldegebühr:		350 € netto</a:t>
            </a:r>
          </a:p>
          <a:p>
            <a:pPr marL="0" indent="0">
              <a:buNone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Prüfungsgebühr:		250 € netto</a:t>
            </a: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buNone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Fachweiterbildung Pflege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3074" name="Picture 2" descr="C:\Dokumente und Einstellungen\wunderlichjo\Eigene Dateien\Eigene Bilder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88" y="1556792"/>
            <a:ext cx="4794923" cy="27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596850" y="3924500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/>
              <a:t>Aktivierend-therapeutische Pflege durch besonders geschultes Pflegepersonal.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i="1" dirty="0"/>
              <a:t>Mindestens eine Pflegefachkraft des geriatrischen Teams muss eine strukturierte curriculare </a:t>
            </a:r>
            <a:r>
              <a:rPr lang="de-DE" sz="1200" i="1" dirty="0" err="1"/>
              <a:t>geriatriespezifische</a:t>
            </a:r>
            <a:r>
              <a:rPr lang="de-DE" sz="1200" i="1" dirty="0"/>
              <a:t> Zusatzqualifikation im Umfang von mindestens</a:t>
            </a:r>
            <a:r>
              <a:rPr lang="de-DE" sz="1200" dirty="0"/>
              <a:t> </a:t>
            </a:r>
            <a:r>
              <a:rPr lang="de-DE" sz="1200" i="1" dirty="0"/>
              <a:t>180 Stunden sowie eine mindestens 6-monatige Erfahrung in einer geriatrischen</a:t>
            </a:r>
            <a:r>
              <a:rPr lang="de-DE" sz="1200" dirty="0"/>
              <a:t> </a:t>
            </a:r>
            <a:r>
              <a:rPr lang="de-DE" sz="1200" i="1" dirty="0"/>
              <a:t>Einrichtung nachweisen</a:t>
            </a:r>
            <a:r>
              <a:rPr lang="de-DE" i="1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7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7"/>
            <a:ext cx="4572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1027"/>
            <a:ext cx="6588224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Themen…..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39552" y="1628800"/>
            <a:ext cx="8100000" cy="4680000"/>
          </a:xfrm>
        </p:spPr>
        <p:txBody>
          <a:bodyPr/>
          <a:lstStyle/>
          <a:p>
            <a:r>
              <a:rPr lang="de-DE" sz="2000" dirty="0" smtClean="0"/>
              <a:t>Delir und </a:t>
            </a:r>
            <a:r>
              <a:rPr lang="de-DE" sz="2000" dirty="0" err="1" smtClean="0"/>
              <a:t>Delirprävention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Stürze und </a:t>
            </a:r>
            <a:r>
              <a:rPr lang="de-DE" sz="2000" dirty="0" err="1" smtClean="0"/>
              <a:t>Sturzpräventation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Schluckstörungen</a:t>
            </a:r>
          </a:p>
          <a:p>
            <a:endParaRPr lang="de-DE" sz="2000" dirty="0"/>
          </a:p>
          <a:p>
            <a:r>
              <a:rPr lang="de-DE" sz="2000" dirty="0" smtClean="0"/>
              <a:t>Aufnahme- und </a:t>
            </a:r>
            <a:r>
              <a:rPr lang="de-DE" sz="2000" dirty="0" err="1"/>
              <a:t>E</a:t>
            </a:r>
            <a:r>
              <a:rPr lang="de-DE" sz="2000" dirty="0" err="1" smtClean="0"/>
              <a:t>ntlassmanagement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Vorsorgevollmacht, Einrichtung einer Betreuung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Warum curriculare </a:t>
            </a:r>
            <a:r>
              <a:rPr lang="de-DE" alt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ortbildung?</a:t>
            </a:r>
            <a:b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altLang="de-DE" dirty="0" smtClean="0"/>
          </a:p>
        </p:txBody>
      </p:sp>
      <p:sp>
        <p:nvSpPr>
          <p:cNvPr id="5124" name="Fußzeilenplatzhalter 4"/>
          <p:cNvSpPr txBox="1">
            <a:spLocks noGrp="1"/>
          </p:cNvSpPr>
          <p:nvPr/>
        </p:nvSpPr>
        <p:spPr bwMode="auto">
          <a:xfrm>
            <a:off x="1517650" y="6599238"/>
            <a:ext cx="2895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buFont typeface="Arial" charset="0"/>
              <a:buNone/>
              <a:defRPr/>
            </a:pPr>
            <a:endParaRPr lang="de-DE" alt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Sicherung und Förderung der Qualität in der geriatrischen Versorgung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geriatrischen DRG setzen „qualifiziertes Personal“ voraus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Ziel: standardisierte Fort- und Weiterbildung, die sämtliche Grundlagen </a:t>
            </a:r>
            <a:b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Sinne des Teamansatzes der Geriatrie vermittelt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Basiswissen kann im Nachgang fachspezifisch vertieft werden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buFont typeface="Wingdings" panose="05000000000000000000" pitchFamily="2" charset="2"/>
              <a:buChar char="Ø"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Ergebnis: zertifiziertes Curriculum Geriatrie ZERCUR® seit 2006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buNone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Bundesverband Geriatrie</a:t>
            </a:r>
            <a:endParaRPr lang="de-DE" altLang="de-DE" dirty="0" smtClean="0"/>
          </a:p>
        </p:txBody>
      </p:sp>
      <p:sp>
        <p:nvSpPr>
          <p:cNvPr id="5124" name="Fußzeilenplatzhalter 4"/>
          <p:cNvSpPr txBox="1">
            <a:spLocks noGrp="1"/>
          </p:cNvSpPr>
          <p:nvPr/>
        </p:nvSpPr>
        <p:spPr bwMode="auto">
          <a:xfrm>
            <a:off x="1517650" y="6599238"/>
            <a:ext cx="2895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buFont typeface="Arial" charset="0"/>
              <a:buNone/>
              <a:defRPr/>
            </a:pPr>
            <a:endParaRPr lang="de-DE" alt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defTabSz="914400">
              <a:buNone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 dirty="0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887617" cy="37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Basislehrgang</a:t>
            </a:r>
            <a:endParaRPr lang="de-DE" altLang="de-DE" dirty="0" smtClean="0"/>
          </a:p>
        </p:txBody>
      </p:sp>
      <p:sp>
        <p:nvSpPr>
          <p:cNvPr id="5124" name="Fußzeilenplatzhalter 4"/>
          <p:cNvSpPr txBox="1">
            <a:spLocks noGrp="1"/>
          </p:cNvSpPr>
          <p:nvPr/>
        </p:nvSpPr>
        <p:spPr bwMode="auto">
          <a:xfrm>
            <a:off x="1517650" y="6599238"/>
            <a:ext cx="2895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84213" y="1412776"/>
            <a:ext cx="820896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Zertifizierte Fortbildung für alle Mitglieder des therapeutischen Teams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 Mitgliedseinrichtung des Bundesverbandes Geriatrie (BVG) kann diesen Lehrgang ausrichten, wenn Rahmenbedingungen erfüllt sind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Mindestens 8 Lehrgangstage à 8 Unterrichtseinheiten </a:t>
            </a:r>
            <a:b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Abschlussevaluation als Klausur oder Gruppenpräsentation mit Erarbeitung eines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Fallbeispiel</a:t>
            </a: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Einen Tag Hospitation ( 8 UE ) in einer frei wählbaren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Geriatrischen </a:t>
            </a: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Klinik „Blick über den Tellerrand“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Teilnehmerbeitrag 650-750 €</a:t>
            </a: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endParaRPr lang="de-DE" altLang="de-DE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buNone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45224"/>
            <a:ext cx="21240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78640"/>
              </p:ext>
            </p:extLst>
          </p:nvPr>
        </p:nvGraphicFramePr>
        <p:xfrm>
          <a:off x="251520" y="188640"/>
          <a:ext cx="8498184" cy="60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77200" imgH="5724525" progId="AcroExch.Document.11">
                  <p:embed/>
                </p:oleObj>
              </mc:Choice>
              <mc:Fallback>
                <p:oleObj name="Acrobat Document" r:id="rId3" imgW="8077200" imgH="572452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640"/>
                        <a:ext cx="8498184" cy="60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4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" y="-10751"/>
            <a:ext cx="9137036" cy="639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Bundesverband Geriatrie</a:t>
            </a:r>
            <a:endParaRPr lang="de-DE" altLang="de-DE" dirty="0" smtClean="0"/>
          </a:p>
        </p:txBody>
      </p:sp>
      <p:sp>
        <p:nvSpPr>
          <p:cNvPr id="5124" name="Fußzeilenplatzhalter 4"/>
          <p:cNvSpPr txBox="1">
            <a:spLocks noGrp="1"/>
          </p:cNvSpPr>
          <p:nvPr/>
        </p:nvSpPr>
        <p:spPr bwMode="auto">
          <a:xfrm>
            <a:off x="1517650" y="6599238"/>
            <a:ext cx="2895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84213" y="1412875"/>
            <a:ext cx="82089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5233D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5233D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5233D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628293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buFont typeface="Arial" charset="0"/>
              <a:buNone/>
              <a:defRPr/>
            </a:pPr>
            <a:endParaRPr lang="de-DE" altLang="de-DE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defTabSz="914400">
              <a:buNone/>
              <a:defRPr/>
            </a:pPr>
            <a:endParaRPr lang="de-DE" altLang="de-D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363636">
                    <a:tint val="75000"/>
                  </a:srgbClr>
                </a:solidFill>
              </a:rPr>
              <a:t>22.01.2015</a:t>
            </a:r>
            <a:endParaRPr lang="de-DE" dirty="0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363636">
                    <a:tint val="75000"/>
                  </a:srgbClr>
                </a:solidFill>
              </a:rPr>
              <a:t>Dr. med. Johannes Wunderlich</a:t>
            </a:r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7FDB-4A7C-43FF-B619-408BF3F4355A}" type="slidenum">
              <a:rPr lang="de-DE" smtClean="0">
                <a:solidFill>
                  <a:srgbClr val="363636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de-DE">
              <a:solidFill>
                <a:srgbClr val="363636">
                  <a:tint val="75000"/>
                </a:srgb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887617" cy="37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Folgeseit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07451661-St-Johannes-Gesellschaft_Office20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307451661-St-Johannes-Gesellschaft_Office20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Folgeseit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C63F917-5613-42D7-908D-6EF837F0A16A">
  <a:themeElements>
    <a:clrScheme name="Geriatrie-Westfalen">
      <a:dk1>
        <a:srgbClr val="363636"/>
      </a:dk1>
      <a:lt1>
        <a:sysClr val="window" lastClr="FFFFFF"/>
      </a:lt1>
      <a:dk2>
        <a:srgbClr val="A2B91C"/>
      </a:dk2>
      <a:lt2>
        <a:srgbClr val="FFFFFF"/>
      </a:lt2>
      <a:accent1>
        <a:srgbClr val="008170"/>
      </a:accent1>
      <a:accent2>
        <a:srgbClr val="C8D300"/>
      </a:accent2>
      <a:accent3>
        <a:srgbClr val="0080C9"/>
      </a:accent3>
      <a:accent4>
        <a:srgbClr val="AABF16"/>
      </a:accent4>
      <a:accent5>
        <a:srgbClr val="4BACC6"/>
      </a:accent5>
      <a:accent6>
        <a:srgbClr val="C8D5DE"/>
      </a:accent6>
      <a:hlink>
        <a:srgbClr val="0080C9"/>
      </a:hlink>
      <a:folHlink>
        <a:srgbClr val="4BACC6"/>
      </a:folHlink>
    </a:clrScheme>
    <a:fontScheme name="Geriatrie-Westfalen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riatrie-Westfalen">
    <a:dk1>
      <a:srgbClr val="363636"/>
    </a:dk1>
    <a:lt1>
      <a:sysClr val="window" lastClr="FFFFFF"/>
    </a:lt1>
    <a:dk2>
      <a:srgbClr val="A2B91C"/>
    </a:dk2>
    <a:lt2>
      <a:srgbClr val="FFFFFF"/>
    </a:lt2>
    <a:accent1>
      <a:srgbClr val="008170"/>
    </a:accent1>
    <a:accent2>
      <a:srgbClr val="C8D300"/>
    </a:accent2>
    <a:accent3>
      <a:srgbClr val="0080C9"/>
    </a:accent3>
    <a:accent4>
      <a:srgbClr val="AABF16"/>
    </a:accent4>
    <a:accent5>
      <a:srgbClr val="4BACC6"/>
    </a:accent5>
    <a:accent6>
      <a:srgbClr val="C8D5DE"/>
    </a:accent6>
    <a:hlink>
      <a:srgbClr val="0080C9"/>
    </a:hlink>
    <a:folHlink>
      <a:srgbClr val="4BACC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Bildschirmpräsentation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3_Folgeseiten</vt:lpstr>
      <vt:lpstr>1307451661-St-Johannes-Gesellschaft_Office2010</vt:lpstr>
      <vt:lpstr>1_1307451661-St-Johannes-Gesellschaft_Office2010</vt:lpstr>
      <vt:lpstr>4_Folgeseiten</vt:lpstr>
      <vt:lpstr>4C63F917-5613-42D7-908D-6EF837F0A16A</vt:lpstr>
      <vt:lpstr>Acrobat Document</vt:lpstr>
      <vt:lpstr> Fortbildungsangebote für Mitgliedshäuser im GVV Was? Wann? Wo? </vt:lpstr>
      <vt:lpstr> Warum curriculare Fortbildung? </vt:lpstr>
      <vt:lpstr>Bundesverband Geriatrie</vt:lpstr>
      <vt:lpstr>Basislehrgang</vt:lpstr>
      <vt:lpstr>PowerPoint-Präsentation</vt:lpstr>
      <vt:lpstr>PowerPoint-Präsentation</vt:lpstr>
      <vt:lpstr>PowerPoint-Präsentation</vt:lpstr>
      <vt:lpstr>PowerPoint-Präsentation</vt:lpstr>
      <vt:lpstr>Bundesverband Geriatrie</vt:lpstr>
      <vt:lpstr>Fachweiterbildung Pflege</vt:lpstr>
      <vt:lpstr>Fachweiterbildung Pflege</vt:lpstr>
      <vt:lpstr>Fachweiterbildung Pflege</vt:lpstr>
      <vt:lpstr>PowerPoint-Präsentation</vt:lpstr>
      <vt:lpstr>PowerPoint-Präsentation</vt:lpstr>
      <vt:lpstr>PowerPoint-Präsentation</vt:lpstr>
      <vt:lpstr>Weitere Themen…..</vt:lpstr>
    </vt:vector>
  </TitlesOfParts>
  <Company>St.-Johannes-Hospital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„Wann bin ich reif für die Geriatrie?“ - ein Plädoyer für die Altersmedizin</dc:title>
  <dc:creator>Hogrefe, Susanne</dc:creator>
  <cp:lastModifiedBy>Wunderlich, Johannes</cp:lastModifiedBy>
  <cp:revision>52</cp:revision>
  <dcterms:created xsi:type="dcterms:W3CDTF">2014-01-13T06:49:57Z</dcterms:created>
  <dcterms:modified xsi:type="dcterms:W3CDTF">2015-08-28T13:08:51Z</dcterms:modified>
</cp:coreProperties>
</file>