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9" r:id="rId5"/>
    <p:sldId id="260" r:id="rId6"/>
    <p:sldId id="261" r:id="rId7"/>
    <p:sldId id="263" r:id="rId8"/>
    <p:sldId id="264" r:id="rId9"/>
    <p:sldId id="265" r:id="rId10"/>
    <p:sldId id="266" r:id="rId11"/>
    <p:sldId id="287" r:id="rId12"/>
    <p:sldId id="268" r:id="rId13"/>
    <p:sldId id="272" r:id="rId14"/>
    <p:sldId id="286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8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D8CC9D-81BA-4C15-B0B2-8B2B4990EFCC}" type="datetimeFigureOut">
              <a:rPr lang="de-DE" smtClean="0"/>
              <a:t>14.09.2015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FB4621-48AD-4BDA-AA45-A55079A3C732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Praktische  Anwendung  des</a:t>
            </a:r>
            <a:br>
              <a:rPr lang="de-DE" dirty="0" smtClean="0"/>
            </a:br>
            <a:r>
              <a:rPr lang="de-DE" dirty="0" smtClean="0"/>
              <a:t>I S A 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Was ist  Möglich?</a:t>
            </a:r>
          </a:p>
          <a:p>
            <a:endParaRPr lang="de-DE" dirty="0"/>
          </a:p>
          <a:p>
            <a:r>
              <a:rPr lang="de-DE" dirty="0" smtClean="0"/>
              <a:t>Dr. M. </a:t>
            </a:r>
            <a:r>
              <a:rPr lang="de-DE" dirty="0" err="1" smtClean="0"/>
              <a:t>Hanxleden</a:t>
            </a:r>
            <a:endParaRPr lang="de-DE" dirty="0" smtClean="0"/>
          </a:p>
          <a:p>
            <a:r>
              <a:rPr lang="de-DE" dirty="0" smtClean="0"/>
              <a:t>Klinik für Geriatrie und Frührehabilitation</a:t>
            </a:r>
          </a:p>
          <a:p>
            <a:r>
              <a:rPr lang="de-DE" dirty="0" smtClean="0"/>
              <a:t>Klinikum Arnsberg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0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User\Desktop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44" y="476672"/>
            <a:ext cx="969853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9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21" y="-387423"/>
            <a:ext cx="5978547" cy="8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Erforderliche Inhalte eines Folgescreenings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Funktionelle </a:t>
            </a:r>
            <a:r>
              <a:rPr lang="de-DE" dirty="0" smtClean="0"/>
              <a:t>Items</a:t>
            </a:r>
          </a:p>
          <a:p>
            <a:pPr>
              <a:buFontTx/>
              <a:buChar char="-"/>
            </a:pPr>
            <a:r>
              <a:rPr lang="de-DE" dirty="0" smtClean="0"/>
              <a:t>Kognitive Items</a:t>
            </a:r>
          </a:p>
          <a:p>
            <a:pPr>
              <a:buFontTx/>
              <a:buChar char="-"/>
            </a:pPr>
            <a:r>
              <a:rPr lang="de-DE" dirty="0" smtClean="0"/>
              <a:t>Emotionale Items</a:t>
            </a:r>
          </a:p>
          <a:p>
            <a:pPr>
              <a:buFontTx/>
              <a:buChar char="-"/>
            </a:pPr>
            <a:r>
              <a:rPr lang="de-DE" dirty="0" smtClean="0"/>
              <a:t>Soziale Items</a:t>
            </a:r>
          </a:p>
          <a:p>
            <a:pPr>
              <a:buFontTx/>
              <a:buChar char="-"/>
            </a:pPr>
            <a:r>
              <a:rPr lang="de-DE" dirty="0" smtClean="0"/>
              <a:t>Krankheitsbezogene Items</a:t>
            </a:r>
          </a:p>
          <a:p>
            <a:pPr>
              <a:buFontTx/>
              <a:buChar char="-"/>
            </a:pPr>
            <a:r>
              <a:rPr lang="de-DE" dirty="0" smtClean="0"/>
              <a:t>Risiko-Items</a:t>
            </a:r>
          </a:p>
          <a:p>
            <a:pPr>
              <a:buFontTx/>
              <a:buChar char="-"/>
            </a:pPr>
            <a:r>
              <a:rPr lang="de-DE" dirty="0" smtClean="0"/>
              <a:t>Prognostische Items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1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de-DE" u="sng" dirty="0"/>
              <a:t>Geriatrisches </a:t>
            </a:r>
            <a:r>
              <a:rPr lang="de-DE" u="sng" dirty="0" err="1"/>
              <a:t>Basisassessment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9865096" cy="4525963"/>
          </a:xfrm>
        </p:spPr>
        <p:txBody>
          <a:bodyPr>
            <a:noAutofit/>
          </a:bodyPr>
          <a:lstStyle/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800" dirty="0" smtClean="0">
                <a:latin typeface="+mj-lt"/>
              </a:rPr>
              <a:t>-&gt; Geriatrisches </a:t>
            </a:r>
            <a:r>
              <a:rPr lang="de-DE" sz="2800" dirty="0">
                <a:latin typeface="+mj-lt"/>
              </a:rPr>
              <a:t>Screening nach </a:t>
            </a:r>
            <a:r>
              <a:rPr lang="de-DE" sz="2800" dirty="0" smtClean="0">
                <a:latin typeface="+mj-lt"/>
              </a:rPr>
              <a:t>Lachs</a:t>
            </a:r>
            <a:endParaRPr lang="de-DE" sz="2400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u="sng" dirty="0">
                <a:latin typeface="+mj-lt"/>
              </a:rPr>
              <a:t>Ziele: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dirty="0">
                <a:latin typeface="+mj-lt"/>
              </a:rPr>
              <a:t>- Schnelle Einschätzung des Patienten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dirty="0">
                <a:latin typeface="+mj-lt"/>
              </a:rPr>
              <a:t>- Ganzheitliche Einschätzung des </a:t>
            </a:r>
            <a:r>
              <a:rPr lang="de-DE" sz="2400" dirty="0" smtClean="0">
                <a:latin typeface="+mj-lt"/>
              </a:rPr>
              <a:t>Patienten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de-DE" sz="2400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u="sng" dirty="0">
                <a:latin typeface="+mj-lt"/>
              </a:rPr>
              <a:t>Fragen: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dirty="0" smtClean="0">
                <a:latin typeface="+mj-lt"/>
              </a:rPr>
              <a:t>- Bestehen </a:t>
            </a:r>
            <a:r>
              <a:rPr lang="de-DE" sz="2400" dirty="0">
                <a:latin typeface="+mj-lt"/>
              </a:rPr>
              <a:t>singuläre Probleme?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dirty="0" smtClean="0">
                <a:latin typeface="+mj-lt"/>
              </a:rPr>
              <a:t>- Bestehen </a:t>
            </a:r>
            <a:r>
              <a:rPr lang="de-DE" sz="2400" dirty="0">
                <a:latin typeface="+mj-lt"/>
              </a:rPr>
              <a:t>funktionelle Einschränkungen</a:t>
            </a:r>
            <a:r>
              <a:rPr lang="de-DE" sz="2400" dirty="0" smtClean="0">
                <a:latin typeface="+mj-lt"/>
              </a:rPr>
              <a:t>?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de-DE" sz="2400" dirty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u="sng" dirty="0">
                <a:latin typeface="+mj-lt"/>
              </a:rPr>
              <a:t>Beurteilung: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dirty="0" smtClean="0">
                <a:latin typeface="+mj-lt"/>
              </a:rPr>
              <a:t>- Nur </a:t>
            </a:r>
            <a:r>
              <a:rPr lang="de-DE" sz="2400" dirty="0">
                <a:latin typeface="+mj-lt"/>
              </a:rPr>
              <a:t>dichotome Antworten ohne Graduierung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dirty="0" smtClean="0">
                <a:latin typeface="+mj-lt"/>
              </a:rPr>
              <a:t>- Bei </a:t>
            </a:r>
            <a:r>
              <a:rPr lang="de-DE" sz="2400" dirty="0">
                <a:latin typeface="+mj-lt"/>
              </a:rPr>
              <a:t>bis zu 40% der Patienten ist ein ausführliches </a:t>
            </a:r>
            <a:endParaRPr lang="de-DE" sz="2400" dirty="0" smtClean="0">
              <a:latin typeface="+mj-lt"/>
            </a:endParaRP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de-DE" sz="2400" dirty="0">
                <a:latin typeface="+mj-lt"/>
              </a:rPr>
              <a:t> 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smtClean="0">
                <a:latin typeface="+mj-lt"/>
              </a:rPr>
              <a:t>Folge-Assessment </a:t>
            </a:r>
            <a:r>
              <a:rPr lang="de-DE" sz="2400" dirty="0">
                <a:latin typeface="+mj-lt"/>
              </a:rPr>
              <a:t>erforderlich</a:t>
            </a:r>
          </a:p>
          <a:p>
            <a:pPr marL="0" lvl="0" indent="0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9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-55563"/>
            <a:ext cx="7785100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9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Anwendungsbedingungen an das Folgescreening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Durchführung  durch qualifizierte Mitarbeiter </a:t>
            </a:r>
          </a:p>
          <a:p>
            <a:r>
              <a:rPr lang="de-DE" dirty="0" smtClean="0"/>
              <a:t>Praktikable und ressourcenschonende  Anwendung</a:t>
            </a:r>
          </a:p>
          <a:p>
            <a:r>
              <a:rPr lang="de-DE" dirty="0" smtClean="0"/>
              <a:t>Fachärztliche Beurteilung 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Fazit: Geriatrische Versorgungskonzepte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erfordern geriatrische Kompetenz.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4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Praktikable Lösung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Delegation des Folgescreenings an fachqualifizierte Mitarbeiter unter Supervision des Geriaters.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Praktikable Lösung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Das erweiterte Geriatrische Team: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Casemanagement</a:t>
            </a:r>
            <a:r>
              <a:rPr lang="de-DE" dirty="0" smtClean="0"/>
              <a:t>  koordiniert  das Procedere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bei positivem ISAR-Screening  nach im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ISAR-Screening aufgeführten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Problembereichen.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8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de-DE" dirty="0" smtClean="0"/>
              <a:t>ISAR:  1. </a:t>
            </a:r>
            <a:r>
              <a:rPr lang="de-DE" dirty="0" smtClean="0"/>
              <a:t>Hilfebedarf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Soziales Assessment: Bei geriatrischem Behandlungsbedarf  </a:t>
            </a:r>
            <a:r>
              <a:rPr lang="de-DE" dirty="0" err="1" smtClean="0"/>
              <a:t>Konsil</a:t>
            </a:r>
            <a:r>
              <a:rPr lang="de-DE" dirty="0" smtClean="0"/>
              <a:t>  an den  Geriater</a:t>
            </a:r>
          </a:p>
          <a:p>
            <a:r>
              <a:rPr lang="de-DE" dirty="0" smtClean="0"/>
              <a:t>Hilfsmittelversorgung/sozialmedizinische Versorgung in Absprache mit dem jeweiligen Abteilungsarzt</a:t>
            </a:r>
          </a:p>
          <a:p>
            <a:r>
              <a:rPr lang="de-DE" dirty="0" smtClean="0"/>
              <a:t>Info an Sozialarbeiter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0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dirty="0" smtClean="0"/>
              <a:t>ISAR: 2</a:t>
            </a:r>
            <a:r>
              <a:rPr lang="de-DE" dirty="0" smtClean="0"/>
              <a:t>. Akute </a:t>
            </a:r>
            <a:r>
              <a:rPr lang="de-DE" dirty="0" smtClean="0"/>
              <a:t>Veränderung des Hilfebedarfs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525963"/>
          </a:xfrm>
        </p:spPr>
        <p:txBody>
          <a:bodyPr>
            <a:normAutofit/>
          </a:bodyPr>
          <a:lstStyle/>
          <a:p>
            <a:r>
              <a:rPr lang="de-DE" dirty="0" smtClean="0"/>
              <a:t>Soziales Assessment:  Bei geriatrischem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/>
              <a:t> Behandlungsbedarf </a:t>
            </a:r>
            <a:r>
              <a:rPr lang="de-DE" dirty="0" err="1" smtClean="0"/>
              <a:t>Konsil</a:t>
            </a:r>
            <a:r>
              <a:rPr lang="de-DE" dirty="0" smtClean="0"/>
              <a:t> an </a:t>
            </a:r>
            <a:r>
              <a:rPr lang="de-DE" dirty="0" smtClean="0"/>
              <a:t>den Geriater</a:t>
            </a:r>
            <a:endParaRPr lang="de-DE" dirty="0" smtClean="0"/>
          </a:p>
          <a:p>
            <a:r>
              <a:rPr lang="de-DE" dirty="0" smtClean="0"/>
              <a:t>Hilfsmittelverordnung/ sozialmedizinische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/>
              <a:t> Versorgung </a:t>
            </a:r>
            <a:r>
              <a:rPr lang="de-DE" dirty="0" smtClean="0"/>
              <a:t>in Absprache mit </a:t>
            </a:r>
            <a:r>
              <a:rPr lang="de-DE" dirty="0" smtClean="0"/>
              <a:t>dem jeweiligen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/>
              <a:t>Abteilungsarzt</a:t>
            </a:r>
            <a:endParaRPr lang="de-DE" dirty="0" smtClean="0"/>
          </a:p>
          <a:p>
            <a:pPr marL="457200" indent="-457200"/>
            <a:r>
              <a:rPr lang="de-DE" dirty="0" smtClean="0"/>
              <a:t>Info </a:t>
            </a:r>
            <a:r>
              <a:rPr lang="de-DE" dirty="0" smtClean="0"/>
              <a:t>an Sozialarbeiter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7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 smtClean="0"/>
              <a:t>Geriatrischer Versorgungsbedarf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de-DE" dirty="0" smtClean="0"/>
              <a:t>In einigen Fachabteilungen zeigt sich ein überproportionaler Anstieg älterer Patientinnen und Patienten.</a:t>
            </a:r>
          </a:p>
          <a:p>
            <a:pPr marL="457200" indent="-457200"/>
            <a:endParaRPr lang="de-DE" dirty="0" smtClean="0"/>
          </a:p>
          <a:p>
            <a:pPr marL="457200" indent="-457200"/>
            <a:r>
              <a:rPr lang="de-DE" dirty="0" smtClean="0"/>
              <a:t>Jeder Sechste auf einer Intensivstation ist über 80 Jahre.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3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ISAR: 3. </a:t>
            </a:r>
            <a:r>
              <a:rPr lang="de-DE" dirty="0" err="1" smtClean="0"/>
              <a:t>Hospitalisation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Bei altersmedizinischer Gefährdung  </a:t>
            </a:r>
            <a:r>
              <a:rPr lang="de-DE" dirty="0" err="1" smtClean="0"/>
              <a:t>Konsil</a:t>
            </a:r>
            <a:r>
              <a:rPr lang="de-DE" dirty="0" smtClean="0"/>
              <a:t> an den Geriater</a:t>
            </a:r>
          </a:p>
          <a:p>
            <a:r>
              <a:rPr lang="de-DE" dirty="0" smtClean="0"/>
              <a:t>Durchführung der Assessments nach AGAST</a:t>
            </a:r>
          </a:p>
          <a:p>
            <a:r>
              <a:rPr lang="de-DE" dirty="0" smtClean="0"/>
              <a:t>Einleitung einer geriatrischen Behandlung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a) Stationär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b) Teilstationär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c)  Reha (stationär)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d) Reha (teilstationär)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e) Ambulant</a:t>
            </a:r>
          </a:p>
        </p:txBody>
      </p:sp>
    </p:spTree>
    <p:extLst>
      <p:ext uri="{BB962C8B-B14F-4D97-AF65-F5344CB8AC3E}">
        <p14:creationId xmlns:p14="http://schemas.microsoft.com/office/powerpoint/2010/main" val="31976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67328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ISAR:4. Sensorische </a:t>
            </a:r>
            <a:r>
              <a:rPr lang="de-DE" dirty="0" smtClean="0"/>
              <a:t>Einschränkung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Casemanagement</a:t>
            </a:r>
            <a:endParaRPr lang="de-DE" dirty="0" smtClean="0"/>
          </a:p>
          <a:p>
            <a:r>
              <a:rPr lang="de-DE" dirty="0" smtClean="0"/>
              <a:t>Fachärztliche Empfehlung zur Hilfsmittelversorgung</a:t>
            </a:r>
          </a:p>
          <a:p>
            <a:r>
              <a:rPr lang="de-DE" dirty="0" smtClean="0"/>
              <a:t>Bei altersmedizinischer Gefährdung  </a:t>
            </a:r>
            <a:r>
              <a:rPr lang="de-DE" dirty="0" err="1" smtClean="0"/>
              <a:t>Konsil</a:t>
            </a:r>
            <a:r>
              <a:rPr lang="de-DE" dirty="0" smtClean="0"/>
              <a:t> an den Geriater und  Einleitung einer geriatrischen Behandlung in dem jeweilig erforderlichen  Sektor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83352" cy="1143000"/>
          </a:xfrm>
        </p:spPr>
        <p:txBody>
          <a:bodyPr>
            <a:noAutofit/>
          </a:bodyPr>
          <a:lstStyle/>
          <a:p>
            <a:r>
              <a:rPr lang="de-DE" dirty="0" smtClean="0"/>
              <a:t>ISAR: 5. Kognitive Einschränkung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 Behandlungswunsch und-bedarf  Durchführung kognitiver Assessments und ggf.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Empfehlung zur weiteren fachärztlichen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Behandlung (Geriater, Neurologe, </a:t>
            </a:r>
            <a:r>
              <a:rPr lang="de-DE" dirty="0"/>
              <a:t>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Psychiater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5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ISAR: 6. Multimorbidität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Geriatrisches </a:t>
            </a:r>
            <a:r>
              <a:rPr lang="de-DE" dirty="0" err="1" smtClean="0"/>
              <a:t>Konsil</a:t>
            </a:r>
            <a:r>
              <a:rPr lang="de-DE" dirty="0" smtClean="0"/>
              <a:t> zur Einleitung einer geriatrischen Behandlung in dem erforderlichen Sektor (stationär, </a:t>
            </a:r>
            <a:r>
              <a:rPr lang="de-DE" dirty="0" err="1" smtClean="0"/>
              <a:t>ambulant,Reha</a:t>
            </a:r>
            <a:r>
              <a:rPr lang="de-DE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9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Definition des geriatrischen Patienten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Der geriatrische Patient ist definiert durch zwei wesentliche Identifikationskriterien:</a:t>
            </a:r>
          </a:p>
          <a:p>
            <a:pPr marL="0" indent="0">
              <a:buNone/>
            </a:pPr>
            <a:endParaRPr lang="de-DE" dirty="0" smtClean="0"/>
          </a:p>
          <a:p>
            <a:pPr marL="514350" indent="-514350">
              <a:buAutoNum type="arabicPeriod"/>
            </a:pPr>
            <a:r>
              <a:rPr lang="de-DE" dirty="0" err="1" smtClean="0"/>
              <a:t>Geriatrietypische</a:t>
            </a:r>
            <a:r>
              <a:rPr lang="de-DE" dirty="0" smtClean="0"/>
              <a:t> Multimorbidität</a:t>
            </a:r>
          </a:p>
          <a:p>
            <a:pPr marL="514350" indent="-514350">
              <a:buAutoNum type="arabicPeriod"/>
            </a:pPr>
            <a:r>
              <a:rPr lang="de-DE" dirty="0" smtClean="0"/>
              <a:t>Höheres Lebensalter (in der Regel 75 Jahre oder älter).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9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de-DE" u="sng" dirty="0" err="1"/>
              <a:t>Geriatrietypische</a:t>
            </a:r>
            <a:r>
              <a:rPr lang="de-DE" u="sng" dirty="0"/>
              <a:t> Multimorbidität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3816424" cy="4525963"/>
          </a:xfrm>
        </p:spPr>
        <p:txBody>
          <a:bodyPr>
            <a:noAutofit/>
          </a:bodyPr>
          <a:lstStyle/>
          <a:p>
            <a:r>
              <a:rPr lang="de-DE" sz="2000" dirty="0"/>
              <a:t>Drohende Immobilität</a:t>
            </a:r>
          </a:p>
          <a:p>
            <a:r>
              <a:rPr lang="de-DE" sz="2000" dirty="0"/>
              <a:t>Sturzneigung</a:t>
            </a:r>
          </a:p>
          <a:p>
            <a:r>
              <a:rPr lang="de-DE" sz="2000" dirty="0"/>
              <a:t>Schwindel</a:t>
            </a:r>
          </a:p>
          <a:p>
            <a:r>
              <a:rPr lang="de-DE" sz="2000" dirty="0"/>
              <a:t>Kognitive Defizite</a:t>
            </a:r>
          </a:p>
          <a:p>
            <a:r>
              <a:rPr lang="de-DE" sz="2000" dirty="0"/>
              <a:t>Inkontinenz</a:t>
            </a:r>
          </a:p>
          <a:p>
            <a:r>
              <a:rPr lang="de-DE" sz="2000" dirty="0"/>
              <a:t>Fehl-und Mangelernährung</a:t>
            </a:r>
          </a:p>
          <a:p>
            <a:r>
              <a:rPr lang="de-DE" sz="2000" dirty="0"/>
              <a:t>Störung im Flüssigkeits-und Elektrolythaushalt</a:t>
            </a:r>
          </a:p>
          <a:p>
            <a:r>
              <a:rPr lang="de-DE" sz="2000" dirty="0"/>
              <a:t>Angststörung/ Depression</a:t>
            </a:r>
          </a:p>
          <a:p>
            <a:r>
              <a:rPr lang="de-DE" sz="2000" dirty="0"/>
              <a:t>Chronisches Schmerzsyndrom</a:t>
            </a:r>
          </a:p>
          <a:p>
            <a:r>
              <a:rPr lang="de-DE" sz="2000" dirty="0"/>
              <a:t>Sensorische </a:t>
            </a:r>
            <a:r>
              <a:rPr lang="de-DE" sz="2000" dirty="0" smtClean="0"/>
              <a:t>Einschränkung</a:t>
            </a:r>
          </a:p>
          <a:p>
            <a:r>
              <a:rPr lang="de-DE" sz="2000" dirty="0"/>
              <a:t>Häufige Krankenhausbehandlungen</a:t>
            </a:r>
          </a:p>
          <a:p>
            <a:r>
              <a:rPr lang="de-DE" sz="2000" dirty="0"/>
              <a:t>Alterstypisch erhöhte Vulnerabilität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3657600" cy="4525963"/>
          </a:xfrm>
        </p:spPr>
        <p:txBody>
          <a:bodyPr>
            <a:noAutofit/>
          </a:bodyPr>
          <a:lstStyle/>
          <a:p>
            <a:r>
              <a:rPr lang="de-DE" sz="1800" dirty="0" smtClean="0"/>
              <a:t>Multiple </a:t>
            </a:r>
            <a:r>
              <a:rPr lang="de-DE" sz="1800" dirty="0"/>
              <a:t>strukturelle oder funktionelle Schädigungen</a:t>
            </a:r>
          </a:p>
          <a:p>
            <a:r>
              <a:rPr lang="de-DE" sz="1800" dirty="0"/>
              <a:t>Gefahr der Interaktion bestehender Erkrankungen (Krankheitskaskaden)</a:t>
            </a:r>
          </a:p>
          <a:p>
            <a:r>
              <a:rPr lang="de-DE" sz="1800" dirty="0"/>
              <a:t>Herabgesetzte Medikamententoleranz</a:t>
            </a:r>
          </a:p>
          <a:p>
            <a:r>
              <a:rPr lang="de-DE" sz="1800" dirty="0"/>
              <a:t>Gefahr der Interaktion </a:t>
            </a:r>
            <a:r>
              <a:rPr lang="de-DE" sz="1800" dirty="0" err="1"/>
              <a:t>pharmakotherapeutischer</a:t>
            </a:r>
            <a:r>
              <a:rPr lang="de-DE" sz="1800" dirty="0"/>
              <a:t> Behandlungen</a:t>
            </a:r>
          </a:p>
          <a:p>
            <a:r>
              <a:rPr lang="de-DE" sz="1800" dirty="0"/>
              <a:t>Gefahr des Verlustes der Autonomie und des Selbsthilfestatus</a:t>
            </a:r>
          </a:p>
          <a:p>
            <a:r>
              <a:rPr lang="de-DE" sz="1800" dirty="0" err="1"/>
              <a:t>Delirgefährdung</a:t>
            </a:r>
            <a:r>
              <a:rPr lang="de-DE" sz="1800" dirty="0"/>
              <a:t> durch verändertes Umfeld, Zustand nach Narkose und Operation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247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Therapeutisches Dilemma bei Alterspatienten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3-9 Begleiterkrankungen sind pro Alterspatient zu </a:t>
            </a:r>
            <a:r>
              <a:rPr lang="de-DE" dirty="0" smtClean="0"/>
              <a:t>ermitteln</a:t>
            </a:r>
          </a:p>
          <a:p>
            <a:endParaRPr lang="de-DE" dirty="0" smtClean="0"/>
          </a:p>
          <a:p>
            <a:r>
              <a:rPr lang="de-DE" dirty="0" smtClean="0"/>
              <a:t>12 % aller Krankenhausaufenthalte der Alterspatienten sind auf medikamentöse Neben- und Wechselwirkungen zurückzuführen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Bedarfe des Alterspatienten im Krankenhaus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Andere Ansprache</a:t>
            </a:r>
          </a:p>
          <a:p>
            <a:r>
              <a:rPr lang="de-DE" dirty="0" smtClean="0"/>
              <a:t>Mehr Zuwendung</a:t>
            </a:r>
          </a:p>
          <a:p>
            <a:r>
              <a:rPr lang="de-DE" dirty="0" smtClean="0"/>
              <a:t>Pharmakotherapie mit Blick auf die primär führende Erkrankung</a:t>
            </a:r>
          </a:p>
          <a:p>
            <a:r>
              <a:rPr lang="de-DE" dirty="0" smtClean="0"/>
              <a:t>Gezielte Verhinderung einer gefährdenden Polypharmatherapie</a:t>
            </a:r>
          </a:p>
          <a:p>
            <a:r>
              <a:rPr lang="de-DE" dirty="0" smtClean="0"/>
              <a:t>Assessments zur Risikodefinition und Ressourcenförderung</a:t>
            </a:r>
          </a:p>
          <a:p>
            <a:r>
              <a:rPr lang="de-DE" dirty="0" smtClean="0"/>
              <a:t>Geriatrische Therapiekonzepte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6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Es ist wichtig, geriatrische Patienten bereits in der  (Not-) Aufnahme zu erkennen, um sie so gezielt und unter Vermeidung von altersmedizinisch bedingten Komplikationen zu behandeln!!!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7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sng" dirty="0" smtClean="0"/>
              <a:t>Der Krankenhausplan NRW 2015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  </a:t>
            </a:r>
          </a:p>
          <a:p>
            <a:pPr marL="0" indent="0" algn="ctr">
              <a:buNone/>
            </a:pPr>
            <a:r>
              <a:rPr lang="de-DE" dirty="0" smtClean="0"/>
              <a:t>…sieht </a:t>
            </a:r>
            <a:r>
              <a:rPr lang="de-DE" dirty="0" smtClean="0"/>
              <a:t>u.a.  ein Screening der geriatrischen </a:t>
            </a:r>
            <a:r>
              <a:rPr lang="de-DE" dirty="0" smtClean="0"/>
              <a:t>Behandlungsbedürftigkeit </a:t>
            </a:r>
            <a:r>
              <a:rPr lang="de-DE" dirty="0" smtClean="0"/>
              <a:t>vor </a:t>
            </a:r>
            <a:r>
              <a:rPr lang="de-DE" dirty="0" smtClean="0"/>
              <a:t>zur </a:t>
            </a:r>
            <a:r>
              <a:rPr lang="de-DE" dirty="0" smtClean="0"/>
              <a:t>Verbesserung der stationären </a:t>
            </a:r>
            <a:r>
              <a:rPr lang="de-DE" dirty="0" smtClean="0"/>
              <a:t>medizinischen </a:t>
            </a:r>
            <a:r>
              <a:rPr lang="de-DE" dirty="0" smtClean="0"/>
              <a:t>Versorgung </a:t>
            </a:r>
            <a:r>
              <a:rPr lang="de-DE" dirty="0" smtClean="0"/>
              <a:t>der Alterspatienten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9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u="sng" dirty="0" smtClean="0"/>
              <a:t>Erforderliche Inhalte eines medizinischen Screenings von Alterspatienten im Krankenhaus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4525963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Mobilität</a:t>
            </a:r>
          </a:p>
          <a:p>
            <a:r>
              <a:rPr lang="de-DE" dirty="0" smtClean="0"/>
              <a:t>Selbsthilfefähigkeit</a:t>
            </a:r>
          </a:p>
          <a:p>
            <a:r>
              <a:rPr lang="de-DE" dirty="0" smtClean="0"/>
              <a:t>Merkfähigkeit</a:t>
            </a:r>
          </a:p>
          <a:p>
            <a:r>
              <a:rPr lang="de-DE" dirty="0" smtClean="0"/>
              <a:t>Emotion</a:t>
            </a:r>
          </a:p>
          <a:p>
            <a:r>
              <a:rPr lang="de-DE" dirty="0" err="1" smtClean="0"/>
              <a:t>Pharmakotherapeutische</a:t>
            </a:r>
            <a:r>
              <a:rPr lang="de-DE" dirty="0" smtClean="0"/>
              <a:t> Gefährdung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576</Words>
  <Application>Microsoft Office PowerPoint</Application>
  <PresentationFormat>Bildschirmpräsentation (4:3)</PresentationFormat>
  <Paragraphs>129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Haemera</vt:lpstr>
      <vt:lpstr>Praktische  Anwendung  des I S A R</vt:lpstr>
      <vt:lpstr>Geriatrischer Versorgungsbedarf</vt:lpstr>
      <vt:lpstr>Definition des geriatrischen Patienten</vt:lpstr>
      <vt:lpstr>Geriatrietypische Multimorbidität</vt:lpstr>
      <vt:lpstr>Therapeutisches Dilemma bei Alterspatienten</vt:lpstr>
      <vt:lpstr>Bedarfe des Alterspatienten im Krankenhaus</vt:lpstr>
      <vt:lpstr>Fazit:</vt:lpstr>
      <vt:lpstr>Der Krankenhausplan NRW 2015</vt:lpstr>
      <vt:lpstr>Erforderliche Inhalte eines medizinischen Screenings von Alterspatienten im Krankenhaus</vt:lpstr>
      <vt:lpstr>PowerPoint-Präsentation</vt:lpstr>
      <vt:lpstr>PowerPoint-Präsentation</vt:lpstr>
      <vt:lpstr>Erforderliche Inhalte eines Folgescreenings</vt:lpstr>
      <vt:lpstr>Geriatrisches Basisassessment</vt:lpstr>
      <vt:lpstr>PowerPoint-Präsentation</vt:lpstr>
      <vt:lpstr>Anwendungsbedingungen an das Folgescreening</vt:lpstr>
      <vt:lpstr>Praktikable Lösung</vt:lpstr>
      <vt:lpstr>Praktikable Lösung</vt:lpstr>
      <vt:lpstr>ISAR:  1. Hilfebedarf</vt:lpstr>
      <vt:lpstr>ISAR: 2. Akute Veränderung des Hilfebedarfs</vt:lpstr>
      <vt:lpstr>ISAR: 3. Hospitalisation</vt:lpstr>
      <vt:lpstr>ISAR:4. Sensorische Einschränkung</vt:lpstr>
      <vt:lpstr>ISAR: 5. Kognitive Einschränkung</vt:lpstr>
      <vt:lpstr>ISAR: 6. Multimorbidität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22</cp:revision>
  <dcterms:created xsi:type="dcterms:W3CDTF">2015-09-13T11:15:43Z</dcterms:created>
  <dcterms:modified xsi:type="dcterms:W3CDTF">2015-09-14T18:34:46Z</dcterms:modified>
</cp:coreProperties>
</file>