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04" r:id="rId3"/>
    <p:sldId id="305" r:id="rId4"/>
    <p:sldId id="270" r:id="rId5"/>
    <p:sldId id="275" r:id="rId6"/>
    <p:sldId id="289" r:id="rId7"/>
    <p:sldId id="290" r:id="rId8"/>
    <p:sldId id="296" r:id="rId9"/>
    <p:sldId id="297" r:id="rId10"/>
    <p:sldId id="299" r:id="rId11"/>
    <p:sldId id="300" r:id="rId12"/>
    <p:sldId id="301" r:id="rId13"/>
    <p:sldId id="302" r:id="rId14"/>
    <p:sldId id="288" r:id="rId15"/>
    <p:sldId id="287" r:id="rId16"/>
    <p:sldId id="276" r:id="rId17"/>
    <p:sldId id="277" r:id="rId18"/>
    <p:sldId id="278" r:id="rId19"/>
    <p:sldId id="279" r:id="rId20"/>
    <p:sldId id="291" r:id="rId21"/>
    <p:sldId id="280" r:id="rId22"/>
    <p:sldId id="281" r:id="rId23"/>
    <p:sldId id="282" r:id="rId24"/>
    <p:sldId id="283" r:id="rId25"/>
    <p:sldId id="292" r:id="rId26"/>
    <p:sldId id="284" r:id="rId27"/>
    <p:sldId id="286" r:id="rId28"/>
    <p:sldId id="293" r:id="rId29"/>
    <p:sldId id="294" r:id="rId30"/>
    <p:sldId id="271" r:id="rId31"/>
    <p:sldId id="272" r:id="rId32"/>
    <p:sldId id="273" r:id="rId33"/>
    <p:sldId id="303" r:id="rId34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5CE24A42-45A0-4FBC-B21F-0002B73FFD2B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5FB50F1-DB18-465C-8DED-7EA1E070A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56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3C3D-85F0-41C8-9787-9BE43F589EC4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B999-1791-4C81-8CCB-5CA5919796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B999-1791-4C81-8CCB-5CA5919796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09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B999-1791-4C81-8CCB-5CA5919796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09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B999-1791-4C81-8CCB-5CA5919796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09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983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665" indent="-28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8715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201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7687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7173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659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145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631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2F5BC62-B659-4A65-9AD5-C716F157F4B7}" type="slidenum">
              <a:rPr lang="de-DE" altLang="de-DE" smtClean="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de-DE" alt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665" indent="-28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8715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201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7687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7173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659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145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631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8D197C7-05AE-4FF5-8025-9F8C7ADAC5D7}" type="slidenum">
              <a:rPr lang="de-DE" altLang="de-DE" smtClean="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de-DE" alt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665" indent="-28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8715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201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7687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7173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659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145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631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D1466AD-4C3B-49F5-81BC-9DC14DB955FA}" type="slidenum">
              <a:rPr lang="de-DE" altLang="de-DE" smtClean="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de-DE" alt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240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665" indent="-28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8715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201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7687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7173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659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145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631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A75412-91B5-4D9F-B63B-66DBDA5EF3C9}" type="slidenum">
              <a:rPr lang="de-DE" altLang="de-DE" smtClean="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de-DE" alt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665" indent="-28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8715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201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7687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7173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659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145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631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814679D-39C3-4F70-A606-618DDA948C58}" type="slidenum">
              <a:rPr lang="de-DE" altLang="de-DE" smtClean="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de-DE" alt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665" indent="-287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8715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8201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7687" indent="-229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7173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6659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145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5631" indent="-229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814679D-39C3-4F70-A606-618DDA948C58}" type="slidenum">
              <a:rPr lang="de-DE" altLang="de-DE" smtClean="0">
                <a:latin typeface="Calibri" pitchFamily="34" charset="0"/>
              </a:rPr>
              <a:pPr eaLnBrk="1" hangingPunct="1">
                <a:spcBef>
                  <a:spcPct val="0"/>
                </a:spcBef>
                <a:defRPr/>
              </a:pPr>
              <a:t>32</a:t>
            </a:fld>
            <a:endParaRPr lang="de-DE" alt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:\G\Geriatrischer Versorgungsverband Westfalen\P140824 - Corporate Design\Logo\Geriatrischer-Versorgungsverbund-Westfalen_Logo_RGB_96dpi_n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06920" y="404814"/>
            <a:ext cx="3851279" cy="1439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1F7CB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158CD-7F29-44CB-90F8-9117F31226E9}" type="datetime1">
              <a:rPr lang="de-DE"/>
              <a:pPr/>
              <a:t>24.10.2015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1A4B13-875F-4EEB-A622-01D07B8A59D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2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2700003" y="359999"/>
            <a:ext cx="5939997" cy="71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 txBox="1">
            <a:spLocks noGrp="1"/>
          </p:cNvSpPr>
          <p:nvPr>
            <p:ph idx="1"/>
          </p:nvPr>
        </p:nvSpPr>
        <p:spPr>
          <a:xfrm>
            <a:off x="539998" y="1439997"/>
            <a:ext cx="8100002" cy="4679999"/>
          </a:xfrm>
        </p:spPr>
        <p:txBody>
          <a:bodyPr/>
          <a:lstStyle>
            <a:lvl1pPr>
              <a:defRPr/>
            </a:lvl1pPr>
            <a:lvl2pPr>
              <a:buFont typeface="Arial" pitchFamily="34"/>
              <a:defRPr/>
            </a:lvl2pPr>
            <a:lvl3pPr>
              <a:defRPr/>
            </a:lvl3pPr>
            <a:lvl4pPr>
              <a:buFont typeface="Arial" pitchFamily="34"/>
              <a:defRPr/>
            </a:lvl4pPr>
            <a:lvl5pPr>
              <a:buFont typeface="Arial" pitchFamily="34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0B4DFBF-242A-4314-9C33-5107B4B795BA}" type="datetime1">
              <a:rPr lang="de-DE"/>
              <a:pPr/>
              <a:t>24.10.2015</a:t>
            </a:fld>
            <a:endParaRPr/>
          </a:p>
        </p:txBody>
      </p:sp>
      <p:sp>
        <p:nvSpPr>
          <p:cNvPr id="7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69AF8EA-8C64-425F-A374-84C5323F93E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7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817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4657F71-6255-41FB-BE2A-B45091719872}" type="datetime1">
              <a:rPr lang="de-DE"/>
              <a:pPr/>
              <a:t>24.10.2015</a:t>
            </a:fld>
            <a:endParaRPr/>
          </a:p>
        </p:txBody>
      </p:sp>
      <p:sp>
        <p:nvSpPr>
          <p:cNvPr id="7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EBE041C-F6E5-4711-A59C-D9F702728142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nhaltsplatzhalter 2"/>
          <p:cNvSpPr txBox="1">
            <a:spLocks noGrp="1"/>
          </p:cNvSpPr>
          <p:nvPr>
            <p:ph idx="4294967295"/>
          </p:nvPr>
        </p:nvSpPr>
        <p:spPr>
          <a:xfrm>
            <a:off x="539998" y="1439997"/>
            <a:ext cx="3960001" cy="467999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3"/>
          <p:cNvSpPr txBox="1">
            <a:spLocks noGrp="1"/>
          </p:cNvSpPr>
          <p:nvPr>
            <p:ph idx="4294967295"/>
          </p:nvPr>
        </p:nvSpPr>
        <p:spPr>
          <a:xfrm>
            <a:off x="4679999" y="1439997"/>
            <a:ext cx="3960001" cy="467999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xfrm>
            <a:off x="2700003" y="359999"/>
            <a:ext cx="5939997" cy="71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167AC2A-2B66-4355-A754-CEDDB96E10D7}" type="datetime1">
              <a:rPr lang="de-DE"/>
              <a:pPr/>
              <a:t>24.10.2015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16DAC5F-4A03-4B77-ABD0-61A20B85D092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1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39998" y="1439997"/>
            <a:ext cx="3960001" cy="64799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 b="1">
                <a:solidFill>
                  <a:srgbClr val="00817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Inhaltsplatzhalter 3"/>
          <p:cNvSpPr txBox="1">
            <a:spLocks noGrp="1"/>
          </p:cNvSpPr>
          <p:nvPr>
            <p:ph idx="4294967295"/>
          </p:nvPr>
        </p:nvSpPr>
        <p:spPr>
          <a:xfrm>
            <a:off x="539998" y="2087995"/>
            <a:ext cx="3960001" cy="403200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xfrm>
            <a:off x="2700003" y="359999"/>
            <a:ext cx="5939997" cy="71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679999" y="1439997"/>
            <a:ext cx="3960001" cy="64799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 b="1">
                <a:solidFill>
                  <a:srgbClr val="00817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3"/>
          <p:cNvSpPr txBox="1">
            <a:spLocks noGrp="1"/>
          </p:cNvSpPr>
          <p:nvPr>
            <p:ph idx="4294967295"/>
          </p:nvPr>
        </p:nvSpPr>
        <p:spPr>
          <a:xfrm>
            <a:off x="4679999" y="2087995"/>
            <a:ext cx="3960001" cy="403200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ACB9F62-CB8D-46CA-8D10-2920D9868F29}" type="datetime1">
              <a:rPr lang="de-DE"/>
              <a:pPr/>
              <a:t>24.10.2015</a:t>
            </a:fld>
            <a:endParaRPr/>
          </a:p>
        </p:txBody>
      </p:sp>
      <p:sp>
        <p:nvSpPr>
          <p:cNvPr id="10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1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C0D3F2D-85F8-4699-8CDE-750D9D0F2BE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2700003" y="359999"/>
            <a:ext cx="5939997" cy="71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F09FAFC-128C-42D9-86A0-01726A461277}" type="datetime1">
              <a:rPr lang="de-DE"/>
              <a:pPr/>
              <a:t>24.10.2015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6C7115A-9D5E-4582-BD0F-6C37F386E616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5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7E859C2-0061-47BB-A87E-BCB31483C842}" type="datetime1">
              <a:rPr lang="de-DE"/>
              <a:pPr/>
              <a:t>24.10.2015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2FB2D03-3FFC-4964-8591-E762E8352D05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9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539998" y="1439997"/>
            <a:ext cx="2952003" cy="115199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 txBox="1">
            <a:spLocks noGrp="1"/>
          </p:cNvSpPr>
          <p:nvPr>
            <p:ph idx="1"/>
          </p:nvPr>
        </p:nvSpPr>
        <p:spPr>
          <a:xfrm>
            <a:off x="3600001" y="1439997"/>
            <a:ext cx="5039999" cy="4679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3"/>
          <p:cNvSpPr txBox="1">
            <a:spLocks noGrp="1"/>
          </p:cNvSpPr>
          <p:nvPr>
            <p:ph type="body" idx="2"/>
          </p:nvPr>
        </p:nvSpPr>
        <p:spPr>
          <a:xfrm>
            <a:off x="539998" y="2628003"/>
            <a:ext cx="2952003" cy="3492002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14157EC-6DA9-4FD9-AFC0-6DD3A0460F9B}" type="datetime1">
              <a:rPr lang="de-DE"/>
              <a:pPr/>
              <a:t>24.10.2015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A0E2EFD-3699-4C51-995B-8CAF9DFD0C3B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2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1996" y="5149864"/>
            <a:ext cx="5399998" cy="431999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" name="Bildplatzhalter 2"/>
          <p:cNvSpPr txBox="1">
            <a:spLocks noGrp="1"/>
          </p:cNvSpPr>
          <p:nvPr>
            <p:ph type="pic" idx="1"/>
          </p:nvPr>
        </p:nvSpPr>
        <p:spPr>
          <a:xfrm>
            <a:off x="1871996" y="1079997"/>
            <a:ext cx="5399998" cy="40499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6" name="Textplatzhalter 3"/>
          <p:cNvSpPr txBox="1">
            <a:spLocks noGrp="1"/>
          </p:cNvSpPr>
          <p:nvPr>
            <p:ph type="body" idx="2"/>
          </p:nvPr>
        </p:nvSpPr>
        <p:spPr>
          <a:xfrm>
            <a:off x="1871996" y="5589288"/>
            <a:ext cx="5399998" cy="53999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59369AC-BE04-4F9C-86EA-60F9A85471E5}" type="datetime1">
              <a:rPr lang="de-DE"/>
              <a:pPr/>
              <a:t>24.10.2015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B30FC89-FD63-45A7-87A4-36F765E3C48E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9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K:\G\Geriatrischer Versorgungsverband Westfalen\P140824 - Corporate Design\Logo\Geriatrischer-Versorgungsverbund-Westfalen_Logo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2" y="360365"/>
            <a:ext cx="1927226" cy="719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ertikaler Textplatzhalter 2"/>
          <p:cNvSpPr txBox="1">
            <a:spLocks noGrp="1"/>
          </p:cNvSpPr>
          <p:nvPr>
            <p:ph type="body" idx="4294967295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2700003" y="359999"/>
            <a:ext cx="5939997" cy="719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A9540F1-C2DE-4704-AC31-783F288C8AC5}" type="datetime1">
              <a:rPr lang="de-DE"/>
              <a:pPr/>
              <a:t>24.10.2015</a:t>
            </a:fld>
            <a:endParaRPr/>
          </a:p>
        </p:txBody>
      </p:sp>
      <p:sp>
        <p:nvSpPr>
          <p:cNvPr id="7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442DAA1-C37C-4286-9954-B88C6FB68C61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2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G\Geriatrischer Versorgungsverband Westfalen\P140823 - Webseite\Contao\geriatrie_theme\layout_bilder\Geriatrie_header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72" y="6716716"/>
            <a:ext cx="9144000" cy="14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551996" y="359999"/>
            <a:ext cx="2087995" cy="57599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9998" y="359999"/>
            <a:ext cx="5939997" cy="575999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F720F49-0E1F-4444-A52F-54AD38562285}" type="datetime1">
              <a:rPr lang="de-DE"/>
              <a:pPr/>
              <a:t>24.10.2015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3EE4AB2-A44C-4445-8417-642F8EA116F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7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24.10.2015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39752" y="360365"/>
            <a:ext cx="8101017" cy="7191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9752" y="1439859"/>
            <a:ext cx="8101017" cy="4679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39752" y="633571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fld id="{E6E94B25-5058-45F9-BBA7-4BF8EDD84F50}" type="datetime1">
              <a:rPr lang="de-DE" smtClean="0"/>
              <a:pPr/>
              <a:t>24.10.2015</a:t>
            </a:fld>
            <a:endParaRPr smtClean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35713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endParaRPr smtClean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07163" y="633571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fld id="{82D4DCF0-41CA-4A4A-B9A0-7D9B4A782851}" type="slidenum">
              <a:rPr smtClean="0"/>
              <a:pPr/>
              <a:t>‹Nr.›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4338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none" spc="0" baseline="0">
          <a:solidFill>
            <a:srgbClr val="A2B91C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A2B91C"/>
        </a:buClr>
        <a:buSzPct val="100000"/>
        <a:buFont typeface="Arial"/>
        <a:buChar char="•"/>
        <a:tabLst/>
        <a:defRPr lang="de-DE" sz="3200" b="0" i="0" u="none" strike="noStrike" kern="1200" cap="none" spc="0" baseline="0">
          <a:solidFill>
            <a:srgbClr val="363636"/>
          </a:solidFill>
          <a:uFillTx/>
          <a:latin typeface="Arial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A2B91C"/>
        </a:buClr>
        <a:buSzPct val="100000"/>
        <a:buFont typeface="Arial"/>
        <a:buChar char="•"/>
        <a:tabLst/>
        <a:defRPr lang="de-DE" sz="2800" b="0" i="0" u="none" strike="noStrike" kern="1200" cap="none" spc="0" baseline="0">
          <a:solidFill>
            <a:srgbClr val="363636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A2B91C"/>
        </a:buClr>
        <a:buSzPct val="100000"/>
        <a:buFont typeface="Arial"/>
        <a:buChar char="•"/>
        <a:tabLst/>
        <a:defRPr lang="de-DE" sz="2400" b="0" i="0" u="none" strike="noStrike" kern="1200" cap="none" spc="0" baseline="0">
          <a:solidFill>
            <a:srgbClr val="363636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2B91C"/>
        </a:buClr>
        <a:buSzPct val="100000"/>
        <a:buFont typeface="Arial"/>
        <a:buChar char="•"/>
        <a:tabLst/>
        <a:defRPr lang="de-DE" sz="2000" b="0" i="0" u="none" strike="noStrike" kern="1200" cap="none" spc="0" baseline="0">
          <a:solidFill>
            <a:srgbClr val="363636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2B91C"/>
        </a:buClr>
        <a:buSzPct val="100000"/>
        <a:buFont typeface="Arial"/>
        <a:buChar char="•"/>
        <a:tabLst/>
        <a:defRPr lang="de-DE" sz="2000" b="0" i="0" u="none" strike="noStrike" kern="1200" cap="none" spc="0" baseline="0">
          <a:solidFill>
            <a:srgbClr val="363636"/>
          </a:solidFill>
          <a:uFillTx/>
          <a:latin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5229197"/>
            <a:ext cx="6400800" cy="409596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de-DE" sz="1600" dirty="0"/>
              <a:t>Dr. S. Reinecke, St. Marien-Hospital Hamm</a:t>
            </a:r>
          </a:p>
        </p:txBody>
      </p:sp>
      <p:sp>
        <p:nvSpPr>
          <p:cNvPr id="3" name="Titel 5"/>
          <p:cNvSpPr txBox="1">
            <a:spLocks noGrp="1"/>
          </p:cNvSpPr>
          <p:nvPr>
            <p:ph type="ctrTitle"/>
          </p:nvPr>
        </p:nvSpPr>
        <p:spPr>
          <a:xfrm rot="20124026">
            <a:off x="685800" y="2130423"/>
            <a:ext cx="7772400" cy="147002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ASSESSMENT-OPTION </a:t>
            </a:r>
            <a:br>
              <a:rPr lang="de-DE" dirty="0" smtClean="0"/>
            </a:br>
            <a:r>
              <a:rPr lang="de-DE" sz="7200" dirty="0" smtClean="0"/>
              <a:t>Uhrentest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15489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solidFill>
                  <a:srgbClr val="FF0000"/>
                </a:solidFill>
              </a:rPr>
              <a:t>Testung</a:t>
            </a:r>
            <a:endParaRPr lang="de-DE" altLang="de-DE" smtClean="0"/>
          </a:p>
        </p:txBody>
      </p:sp>
      <p:pic>
        <p:nvPicPr>
          <p:cNvPr id="30723" name="Picture 2" descr="C:\Users\SR\Beruf\2009Uhren-Tests\Weyer Mai 2009 P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428750"/>
            <a:ext cx="4418012" cy="4525963"/>
          </a:xfrm>
        </p:spPr>
      </p:pic>
      <p:pic>
        <p:nvPicPr>
          <p:cNvPr id="5" name="Picture 2" descr="C:\Users\SR\Beruf\2009Uhren-Tests\17. April 200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214290"/>
            <a:ext cx="1168857" cy="12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5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616700"/>
            <a:ext cx="2895600" cy="268288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smtClean="0">
                <a:solidFill>
                  <a:schemeClr val="bg1"/>
                </a:solidFill>
              </a:rPr>
              <a:t>GERIATRIE St. Marien-Hospital Hamm</a:t>
            </a:r>
          </a:p>
        </p:txBody>
      </p:sp>
      <p:sp>
        <p:nvSpPr>
          <p:cNvPr id="30726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585788" cy="268287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22E2BCB6-692D-40C4-AA90-7373D5CE819D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sp>
        <p:nvSpPr>
          <p:cNvPr id="30727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684213" y="6597650"/>
            <a:ext cx="1844675" cy="2603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B04F9D6-A6A5-44C9-A8AB-97E81C078EA4}" type="datetime1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24.10.2015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solidFill>
                  <a:srgbClr val="FF0000"/>
                </a:solidFill>
              </a:rPr>
              <a:t>Testung</a:t>
            </a:r>
            <a:endParaRPr lang="de-DE" altLang="de-DE" smtClean="0"/>
          </a:p>
        </p:txBody>
      </p:sp>
      <p:pic>
        <p:nvPicPr>
          <p:cNvPr id="31747" name="Picture 2" descr="C:\Users\SR\Beruf\2009Uhren-Tests\Hallmeyer, Hilde Mai 2009 P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428750"/>
            <a:ext cx="4418012" cy="4525963"/>
          </a:xfrm>
        </p:spPr>
      </p:pic>
      <p:pic>
        <p:nvPicPr>
          <p:cNvPr id="5" name="Picture 2" descr="C:\Users\SR\Beruf\2009Uhren-Tests\17. April 200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214290"/>
            <a:ext cx="1168857" cy="12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616700"/>
            <a:ext cx="2895600" cy="268288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smtClean="0">
                <a:solidFill>
                  <a:schemeClr val="bg1"/>
                </a:solidFill>
              </a:rPr>
              <a:t>GERIATRIE St. Marien-Hospital Hamm</a:t>
            </a:r>
          </a:p>
        </p:txBody>
      </p:sp>
      <p:sp>
        <p:nvSpPr>
          <p:cNvPr id="3175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585788" cy="268287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2822A20-D74C-4365-9D09-A2C40D4E898B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sp>
        <p:nvSpPr>
          <p:cNvPr id="31751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684213" y="6597650"/>
            <a:ext cx="1844675" cy="2603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3A6298A-7DC0-4E6F-B6A4-D31AF4D01C36}" type="datetime1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24.10.2015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solidFill>
                  <a:srgbClr val="FF0000"/>
                </a:solidFill>
              </a:rPr>
              <a:t>Testung</a:t>
            </a:r>
            <a:endParaRPr lang="de-DE" altLang="de-DE" smtClean="0"/>
          </a:p>
        </p:txBody>
      </p:sp>
      <p:pic>
        <p:nvPicPr>
          <p:cNvPr id="32771" name="Picture 2" descr="C:\Users\SR\Beruf\2009Uhren-Tests\17. April 200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428750"/>
            <a:ext cx="4319587" cy="4525963"/>
          </a:xfrm>
        </p:spPr>
      </p:pic>
      <p:pic>
        <p:nvPicPr>
          <p:cNvPr id="5" name="Picture 2" descr="C:\Users\SR\Beruf\2009Uhren-Tests\17. April 200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214290"/>
            <a:ext cx="1168857" cy="12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616700"/>
            <a:ext cx="2895600" cy="268288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smtClean="0">
                <a:solidFill>
                  <a:schemeClr val="bg1"/>
                </a:solidFill>
              </a:rPr>
              <a:t>GERIATRIE St. Marien-Hospital Hamm</a:t>
            </a:r>
          </a:p>
        </p:txBody>
      </p:sp>
      <p:sp>
        <p:nvSpPr>
          <p:cNvPr id="3277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585788" cy="268287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12AE581-76AC-405C-B403-6128D9DE78AA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sp>
        <p:nvSpPr>
          <p:cNvPr id="32775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684213" y="6597650"/>
            <a:ext cx="1844675" cy="2603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2EA613D-A121-4F35-AAEB-F38E8AA5FA95}" type="datetime1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24.10.2015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 descr="C:\Users\SR11\Pictures\Uhrentests\2012 Uhrentests 19.6.12\MED_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761960" cy="35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14c</a:t>
            </a:r>
            <a:endParaRPr lang="de-DE" dirty="0"/>
          </a:p>
        </p:txBody>
      </p:sp>
      <p:pic>
        <p:nvPicPr>
          <p:cNvPr id="11266" name="Picture 2" descr="C:\Users\SR11\Cyberlink\23.11.11 von Medion 2007\2009 Qualität und Forschung\2009 Uhren-Tests ab September 2009\2011 Uhrentests Auswahlordner\MED_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7" y="1600200"/>
            <a:ext cx="4493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19b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9458" name="Picture 2" descr="C:\Users\SR11\Pictures\Uhrentests\2012 Uhrentests 19.6.12\MED_0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608512" cy="475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7c</a:t>
            </a:r>
            <a:endParaRPr lang="de-DE" dirty="0"/>
          </a:p>
        </p:txBody>
      </p:sp>
      <p:pic>
        <p:nvPicPr>
          <p:cNvPr id="4098" name="Picture 2" descr="C:\Users\SR11\Cyberlink\23.11.11 von Medion 2007\2009 Qualität und Forschung\2009 Uhren-Tests ab September 2009\2011 Uhrentests Auswahlordner\MED_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18b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8434" name="Picture 2" descr="C:\Users\SR11\Pictures\Uhrentests\2012 Uhrentests 19.6.12\MED_0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88432" cy="37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17b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7410" name="Picture 2" descr="C:\Users\SR11\Pictures\Uhrentests\2012 Uhrentests 19.6.12\MED_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94632"/>
            <a:ext cx="4176464" cy="41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Sehr wahrscheinlich keine Demenz</a:t>
            </a:r>
            <a:endParaRPr lang="de-DE" dirty="0"/>
          </a:p>
        </p:txBody>
      </p:sp>
      <p:pic>
        <p:nvPicPr>
          <p:cNvPr id="4" name="Picture 2" descr="C:\Users\SR11\Pictures\Uhrentests\2012 Uhrentests 19.6.12\MED_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1803108" cy="1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R11\Cyberlink\23.11.11 von Medion 2007\2009 Qualität und Forschung\2009 Uhren-Tests ab September 2009\2011 Uhrentests Auswahlordner\MED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R11\Pictures\Uhrentests\2012 Uhrentests 19.6.12\MED_0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1770032" cy="17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R11\Pictures\Uhrentests\2012 Uhrentests 19.6.12\MED_02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41" y="3861048"/>
            <a:ext cx="1863555" cy="18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359998"/>
            <a:ext cx="6840759" cy="1052777"/>
          </a:xfrm>
        </p:spPr>
        <p:txBody>
          <a:bodyPr/>
          <a:lstStyle/>
          <a:p>
            <a:r>
              <a:rPr lang="de-DE" sz="3200" b="1" u="sng" dirty="0" smtClean="0"/>
              <a:t>ISAR: Gedächtnis-Problem </a:t>
            </a:r>
            <a:br>
              <a:rPr lang="de-DE" sz="3200" b="1" u="sng" dirty="0" smtClean="0"/>
            </a:br>
            <a:r>
              <a:rPr lang="de-DE" sz="3200" b="1" u="sng" dirty="0" smtClean="0"/>
              <a:t>und was nun?</a:t>
            </a:r>
            <a:endParaRPr lang="de-DE" sz="32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998" y="2852936"/>
            <a:ext cx="8100002" cy="3267060"/>
          </a:xfrm>
        </p:spPr>
        <p:txBody>
          <a:bodyPr/>
          <a:lstStyle/>
          <a:p>
            <a:r>
              <a:rPr lang="de-DE" dirty="0" smtClean="0"/>
              <a:t>…. sonstige Hinweise für Verwirrtheit oder kognitive Leistungseinschränkung</a:t>
            </a:r>
          </a:p>
          <a:p>
            <a:r>
              <a:rPr lang="de-DE" b="1" i="1" dirty="0" smtClean="0"/>
              <a:t>Uhrentest</a:t>
            </a:r>
            <a:r>
              <a:rPr lang="de-DE" i="1" dirty="0" smtClean="0"/>
              <a:t> ist ein wenig zeitaufwändiges und hilfreiches Screening Verfahren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2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23d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3554" name="Picture 2" descr="C:\Users\SR11\Pictures\Uhrentests\2012 Uhrentests 19.6.12\MED_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56460"/>
            <a:ext cx="3936836" cy="39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 descr="C:\Users\SR11\Pictures\Uhrentests\2012 Uhrentests 19.6.12\MED_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78" y="1604739"/>
            <a:ext cx="4145122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 descr="C:\Users\SR11\Pictures\Uhrentests\2012 Uhrentests 19.6.12\MED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75171"/>
            <a:ext cx="3616800" cy="38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25a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9" name="Picture 3" descr="C:\Users\SR11\Pictures\Uhrentests\2012 Uhrentests 19.6.12\MED_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184576" cy="50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Reisberg</a:t>
            </a:r>
            <a:r>
              <a:rPr lang="de-DE" dirty="0" smtClean="0"/>
              <a:t> Stadium 3 - 4</a:t>
            </a:r>
            <a:endParaRPr lang="de-DE" dirty="0"/>
          </a:p>
        </p:txBody>
      </p:sp>
      <p:pic>
        <p:nvPicPr>
          <p:cNvPr id="4" name="Picture 2" descr="C:\Users\SR11\Pictures\Uhrentests\2012 Uhrentests 19.6.12\MED_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1968418" cy="19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R11\Pictures\Uhrentests\2012 Uhrentests 19.6.12\MED_0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0788"/>
            <a:ext cx="2013515" cy="20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R11\Pictures\Uhrentests\2012 Uhrentests 19.6.12\MED_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6" y="3717032"/>
            <a:ext cx="2097278" cy="22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R11\Pictures\Uhrentests\2012 Uhrentests 19.6.12\MED_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332821" cy="22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24b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4578" name="Picture 2" descr="C:\Users\SR11\Pictures\Uhrentests\2012 Uhrentests 19.6.12\MED_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04456" cy="40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18c</a:t>
            </a:r>
            <a:endParaRPr lang="de-DE" dirty="0"/>
          </a:p>
        </p:txBody>
      </p:sp>
      <p:pic>
        <p:nvPicPr>
          <p:cNvPr id="15362" name="Picture 2" descr="C:\Users\SR11\Cyberlink\23.11.11 von Medion 2007\2009 Qualität und Forschung\2009 Uhren-Tests ab September 2009\2011 Uhrentests Auswahlordner\MED_0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49" y="1600200"/>
            <a:ext cx="45315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 descr="C:\Users\SR11\Pictures\Uhrentests\2012 Uhrentests 19.6.12\MED_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761960" cy="35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14c</a:t>
            </a:r>
            <a:endParaRPr lang="de-DE" dirty="0"/>
          </a:p>
        </p:txBody>
      </p:sp>
      <p:pic>
        <p:nvPicPr>
          <p:cNvPr id="11266" name="Picture 2" descr="C:\Users\SR11\Cyberlink\23.11.11 von Medion 2007\2009 Qualität und Forschung\2009 Uhren-Tests ab September 2009\2011 Uhrentests Auswahlordner\MED_0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7" y="1600200"/>
            <a:ext cx="4493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Reisberg</a:t>
            </a:r>
            <a:r>
              <a:rPr lang="de-DE" dirty="0" smtClean="0"/>
              <a:t> Stadium 5 - 6</a:t>
            </a:r>
            <a:endParaRPr lang="de-DE" dirty="0"/>
          </a:p>
        </p:txBody>
      </p:sp>
      <p:pic>
        <p:nvPicPr>
          <p:cNvPr id="4" name="Picture 2" descr="C:\Users\SR11\Pictures\Uhrentests\2012 Uhrentests 19.6.12\MED_0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73" y="1705581"/>
            <a:ext cx="2242584" cy="22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R11\Cyberlink\23.11.11 von Medion 2007\2009 Qualität und Forschung\2009 Uhren-Tests ab September 2009\2011 Uhrentests Auswahlordner\MED_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277026" cy="22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R11\Pictures\Uhrentests\2012 Uhrentests 19.6.12\MED_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73" y="4148201"/>
            <a:ext cx="2321976" cy="2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R11\Cyberlink\23.11.11 von Medion 2007\2009 Qualität und Forschung\2009 Uhren-Tests ab September 2009\2011 Uhrentests Auswahlordner\MED_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29" y="1620349"/>
            <a:ext cx="2387353" cy="24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630616" cy="647990"/>
          </a:xfrm>
        </p:spPr>
        <p:txBody>
          <a:bodyPr/>
          <a:lstStyle/>
          <a:p>
            <a:r>
              <a:rPr lang="de-DE" sz="7200" u="sng" dirty="0" smtClean="0"/>
              <a:t>Uhren-Test</a:t>
            </a:r>
            <a:endParaRPr lang="de-DE" sz="7200" u="sng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2492896"/>
            <a:ext cx="8388034" cy="3123044"/>
          </a:xfrm>
        </p:spPr>
        <p:txBody>
          <a:bodyPr/>
          <a:lstStyle/>
          <a:p>
            <a:pPr marL="914400" lvl="2" indent="0">
              <a:buNone/>
            </a:pPr>
            <a:r>
              <a:rPr lang="de-DE" sz="2800" dirty="0" smtClean="0"/>
              <a:t>Aufgabenstellung:</a:t>
            </a:r>
          </a:p>
          <a:p>
            <a:pPr lvl="2"/>
            <a:r>
              <a:rPr lang="de-DE" sz="2800" dirty="0" smtClean="0"/>
              <a:t>Zeichnen Sie das Ziffernblatt einer Uhr mit den Ziffern 1 bis 12.</a:t>
            </a:r>
          </a:p>
          <a:p>
            <a:pPr lvl="2"/>
            <a:r>
              <a:rPr lang="de-DE" sz="2800" dirty="0" smtClean="0"/>
              <a:t>Zeichnen Sie 2 Zeiger ein und stellen Sie die Uhrzeit 10 Minuten nach 11 Uhr ein.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359999"/>
            <a:ext cx="6840759" cy="719998"/>
          </a:xfrm>
        </p:spPr>
        <p:txBody>
          <a:bodyPr/>
          <a:lstStyle/>
          <a:p>
            <a:r>
              <a:rPr lang="de-DE" sz="4000" b="1" u="sng" dirty="0" smtClean="0"/>
              <a:t>Uhrentest nach </a:t>
            </a:r>
            <a:r>
              <a:rPr lang="de-DE" sz="4000" b="1" u="sng" dirty="0" err="1" smtClean="0"/>
              <a:t>Shulman</a:t>
            </a:r>
            <a:endParaRPr lang="de-DE" sz="40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39997"/>
            <a:ext cx="8352928" cy="4679999"/>
          </a:xfrm>
        </p:spPr>
        <p:txBody>
          <a:bodyPr/>
          <a:lstStyle/>
          <a:p>
            <a:r>
              <a:rPr lang="de-DE" dirty="0" smtClean="0"/>
              <a:t>Der Uhrentest nach </a:t>
            </a:r>
            <a:r>
              <a:rPr lang="de-DE" dirty="0" err="1" smtClean="0"/>
              <a:t>Shulman</a:t>
            </a:r>
            <a:r>
              <a:rPr lang="de-DE" dirty="0" smtClean="0"/>
              <a:t> mit Score 1 oder 2 schließen eine (schwerwiegende) Demenz weitgehend aus</a:t>
            </a:r>
          </a:p>
          <a:p>
            <a:r>
              <a:rPr lang="de-DE" dirty="0" smtClean="0"/>
              <a:t>Uhren, die mit </a:t>
            </a:r>
            <a:r>
              <a:rPr lang="de-DE" dirty="0" smtClean="0"/>
              <a:t>Score </a:t>
            </a:r>
            <a:r>
              <a:rPr lang="de-DE" dirty="0" smtClean="0"/>
              <a:t>3 bis 6 nach </a:t>
            </a:r>
            <a:r>
              <a:rPr lang="de-DE" dirty="0" err="1" smtClean="0"/>
              <a:t>Shulman</a:t>
            </a:r>
            <a:r>
              <a:rPr lang="de-DE" dirty="0" smtClean="0"/>
              <a:t> bewertet werden, sprechen für eine Demenz oder ein Delir </a:t>
            </a:r>
            <a:r>
              <a:rPr lang="de-DE" sz="2400" dirty="0" smtClean="0"/>
              <a:t>(=Verwirrtheitszustand) </a:t>
            </a:r>
            <a:r>
              <a:rPr lang="de-DE" dirty="0" smtClean="0"/>
              <a:t>und lassen die Notwendigkeit einer genaueren Betrachtung der Versorgungs-Strukturen erkennen.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1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Alternative Auswertung des Uhrentest (C-GADT)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07220"/>
          </a:xfrm>
        </p:spPr>
        <p:txBody>
          <a:bodyPr/>
          <a:lstStyle/>
          <a:p>
            <a:r>
              <a:rPr lang="de-DE" dirty="0" smtClean="0"/>
              <a:t>C-GADT </a:t>
            </a:r>
            <a:r>
              <a:rPr lang="de-DE" sz="1800" dirty="0" smtClean="0"/>
              <a:t>Arbeitstitel eines Auswertungstools, das im Rahmen eines Qualitätssicherungskonzeptes 2015 zusammen mit einer Psychologin entwickelt wurde. Das Konzept wurde über fast 6 Monate angewandt. Ein Ergebnis ist schon jetzt, dass der Uhrentest fest in unserer Arbeit mit geriatrischen Patienten verankert bleibt.</a:t>
            </a:r>
          </a:p>
          <a:p>
            <a:r>
              <a:rPr lang="de-DE" dirty="0" smtClean="0"/>
              <a:t>In 2016 werden die Ergebnisse vorliegen</a:t>
            </a:r>
          </a:p>
          <a:p>
            <a:endParaRPr lang="de-DE" sz="1000" dirty="0" smtClean="0"/>
          </a:p>
          <a:p>
            <a:r>
              <a:rPr lang="de-DE" sz="2400" dirty="0" smtClean="0"/>
              <a:t>Bessere Inter-rater </a:t>
            </a:r>
            <a:r>
              <a:rPr lang="de-DE" sz="2400" dirty="0" err="1" smtClean="0"/>
              <a:t>reliability</a:t>
            </a:r>
            <a:r>
              <a:rPr lang="de-DE" sz="2400" dirty="0" smtClean="0"/>
              <a:t> als </a:t>
            </a:r>
            <a:r>
              <a:rPr lang="de-DE" sz="2400" dirty="0" err="1" smtClean="0"/>
              <a:t>Shulman</a:t>
            </a:r>
            <a:endParaRPr lang="de-DE" sz="2400" dirty="0" smtClean="0"/>
          </a:p>
          <a:p>
            <a:pPr marL="0" indent="0">
              <a:buNone/>
            </a:pPr>
            <a:r>
              <a:rPr lang="de-DE" i="1" dirty="0" smtClean="0"/>
              <a:t>Paradigmen-Wechsel:</a:t>
            </a:r>
          </a:p>
          <a:p>
            <a:r>
              <a:rPr lang="de-DE" dirty="0" smtClean="0"/>
              <a:t>Gute Trennung von unauffällig (FAST 1 – 2)</a:t>
            </a:r>
          </a:p>
          <a:p>
            <a:r>
              <a:rPr lang="de-DE" dirty="0" smtClean="0"/>
              <a:t>Demenz FAST </a:t>
            </a:r>
            <a:r>
              <a:rPr lang="de-DE" dirty="0" err="1" smtClean="0"/>
              <a:t>Reisberg</a:t>
            </a:r>
            <a:r>
              <a:rPr lang="de-DE" dirty="0" smtClean="0"/>
              <a:t> 3 – 4</a:t>
            </a:r>
          </a:p>
          <a:p>
            <a:r>
              <a:rPr lang="de-DE" dirty="0" smtClean="0"/>
              <a:t>Demenz FAST </a:t>
            </a:r>
            <a:r>
              <a:rPr lang="de-DE" dirty="0" err="1" smtClean="0"/>
              <a:t>Reisberg</a:t>
            </a:r>
            <a:r>
              <a:rPr lang="de-DE" dirty="0" smtClean="0"/>
              <a:t> 5 - 6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1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solidFill>
                  <a:srgbClr val="FF0000"/>
                </a:solidFill>
              </a:rPr>
              <a:t>Testung</a:t>
            </a:r>
            <a:endParaRPr lang="de-DE" altLang="de-DE" smtClean="0"/>
          </a:p>
        </p:txBody>
      </p:sp>
      <p:pic>
        <p:nvPicPr>
          <p:cNvPr id="32771" name="Picture 2" descr="C:\Users\SR\Beruf\2009Uhren-Tests\17. April 200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428750"/>
            <a:ext cx="4319587" cy="4525963"/>
          </a:xfrm>
        </p:spPr>
      </p:pic>
      <p:pic>
        <p:nvPicPr>
          <p:cNvPr id="5" name="Picture 2" descr="C:\Users\SR\Beruf\2009Uhren-Tests\17. April 200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214290"/>
            <a:ext cx="1168857" cy="12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616700"/>
            <a:ext cx="2895600" cy="268288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smtClean="0">
                <a:solidFill>
                  <a:schemeClr val="bg1"/>
                </a:solidFill>
              </a:rPr>
              <a:t>GERIATRIE St. Marien-Hospital Hamm</a:t>
            </a:r>
          </a:p>
        </p:txBody>
      </p:sp>
      <p:sp>
        <p:nvSpPr>
          <p:cNvPr id="3277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585788" cy="268287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12AE581-76AC-405C-B403-6128D9DE78AA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sp>
        <p:nvSpPr>
          <p:cNvPr id="32775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684213" y="6597650"/>
            <a:ext cx="1844675" cy="2603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2EA613D-A121-4F35-AAEB-F38E8AA5FA95}" type="datetime1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24.10.2015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b="1" u="sng" dirty="0" smtClean="0"/>
              <a:t>Uhrentest</a:t>
            </a:r>
            <a:endParaRPr lang="de-DE" sz="60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998" y="1412776"/>
            <a:ext cx="8100002" cy="4707220"/>
          </a:xfrm>
        </p:spPr>
        <p:txBody>
          <a:bodyPr/>
          <a:lstStyle/>
          <a:p>
            <a:r>
              <a:rPr lang="de-DE" sz="2400" dirty="0" smtClean="0"/>
              <a:t>Motivierbarkeit</a:t>
            </a:r>
          </a:p>
          <a:p>
            <a:r>
              <a:rPr lang="de-DE" sz="2400" dirty="0" smtClean="0"/>
              <a:t>Aufmerksamkeit für die Aufgabenbewältigung</a:t>
            </a:r>
          </a:p>
          <a:p>
            <a:r>
              <a:rPr lang="de-DE" sz="2400" dirty="0" smtClean="0"/>
              <a:t>Hörverständnis für die Aufgabe</a:t>
            </a:r>
          </a:p>
          <a:p>
            <a:r>
              <a:rPr lang="de-DE" sz="2400" dirty="0" smtClean="0"/>
              <a:t>Sprachverständnis für den Arbeitsauftrag</a:t>
            </a:r>
          </a:p>
          <a:p>
            <a:r>
              <a:rPr lang="de-DE" sz="2400" dirty="0" smtClean="0"/>
              <a:t>Zahlen-Verständnis</a:t>
            </a:r>
          </a:p>
          <a:p>
            <a:r>
              <a:rPr lang="de-DE" sz="2400" dirty="0" smtClean="0"/>
              <a:t>Verbales Arbeitsgedächtnis</a:t>
            </a:r>
          </a:p>
          <a:p>
            <a:r>
              <a:rPr lang="de-DE" sz="2400" dirty="0" smtClean="0"/>
              <a:t>Visuelles Gedächtnis</a:t>
            </a:r>
            <a:r>
              <a:rPr lang="de-DE" sz="2400" dirty="0"/>
              <a:t> </a:t>
            </a:r>
            <a:r>
              <a:rPr lang="de-DE" sz="2400" dirty="0" smtClean="0"/>
              <a:t>und Rekonstruktionsfähigkeit</a:t>
            </a:r>
          </a:p>
          <a:p>
            <a:r>
              <a:rPr lang="de-DE" sz="2400" dirty="0" smtClean="0"/>
              <a:t>Vorstellungskraft des Minuten- und Stunden-Ziffernblattes</a:t>
            </a:r>
          </a:p>
          <a:p>
            <a:r>
              <a:rPr lang="de-DE" sz="2400" dirty="0" smtClean="0"/>
              <a:t>Motorische Exekutivfunktion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922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463154"/>
            <a:ext cx="4968552" cy="1029742"/>
          </a:xfrm>
        </p:spPr>
        <p:txBody>
          <a:bodyPr/>
          <a:lstStyle/>
          <a:p>
            <a:r>
              <a:rPr lang="de-DE" sz="7200" u="sng" dirty="0" smtClean="0"/>
              <a:t>Uhren-Test</a:t>
            </a:r>
            <a:endParaRPr lang="de-DE" sz="7200" u="sng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2492896"/>
            <a:ext cx="8100002" cy="3123044"/>
          </a:xfrm>
        </p:spPr>
        <p:txBody>
          <a:bodyPr/>
          <a:lstStyle/>
          <a:p>
            <a:pPr marL="914400" lvl="2" indent="0">
              <a:buNone/>
            </a:pPr>
            <a:r>
              <a:rPr lang="de-DE" dirty="0" smtClean="0"/>
              <a:t>Aufgabenstellung:</a:t>
            </a:r>
          </a:p>
          <a:p>
            <a:pPr lvl="2"/>
            <a:r>
              <a:rPr lang="de-DE" dirty="0" smtClean="0"/>
              <a:t>Zeichnen Sie das Ziffernblatt einer Uhr mit den Ziffern 1 bis 12.</a:t>
            </a:r>
          </a:p>
          <a:p>
            <a:pPr lvl="2"/>
            <a:r>
              <a:rPr lang="de-DE" dirty="0" smtClean="0"/>
              <a:t>Zeichnen Sie 2 Zeiger ein und stellen Sie die Uhrzeit 10 Minuten nach 11 ein.</a:t>
            </a:r>
            <a:endParaRPr lang="de-DE" dirty="0"/>
          </a:p>
        </p:txBody>
      </p:sp>
      <p:pic>
        <p:nvPicPr>
          <p:cNvPr id="4" name="Picture 2" descr="C:\Users\SR11\Pictures\Uhrentests\2012 Uhrentests 19.6.12\MED_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185896" cy="30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463154"/>
            <a:ext cx="4968552" cy="1029742"/>
          </a:xfrm>
        </p:spPr>
        <p:txBody>
          <a:bodyPr/>
          <a:lstStyle/>
          <a:p>
            <a:r>
              <a:rPr lang="de-DE" sz="7200" u="sng" dirty="0" smtClean="0"/>
              <a:t>Uhren-Test</a:t>
            </a:r>
            <a:endParaRPr lang="de-DE" sz="7200" u="sng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2492896"/>
            <a:ext cx="8100002" cy="3123044"/>
          </a:xfrm>
        </p:spPr>
        <p:txBody>
          <a:bodyPr/>
          <a:lstStyle/>
          <a:p>
            <a:pPr marL="914400" lvl="2" indent="0">
              <a:buNone/>
            </a:pPr>
            <a:r>
              <a:rPr lang="de-DE" dirty="0" smtClean="0"/>
              <a:t>Aufgabenstellung:</a:t>
            </a:r>
          </a:p>
          <a:p>
            <a:pPr lvl="2"/>
            <a:r>
              <a:rPr lang="de-DE" dirty="0" smtClean="0"/>
              <a:t>Zeichnen Sie das Ziffernblatt einer Uhr mit den Ziffern 1 bis 12.</a:t>
            </a:r>
          </a:p>
          <a:p>
            <a:pPr lvl="2"/>
            <a:r>
              <a:rPr lang="de-DE" dirty="0" smtClean="0"/>
              <a:t>Zeichnen Sie 2 Zeiger ein und stellen Sie die Uhrzeit 10 Minuten nach 11 ein.</a:t>
            </a:r>
          </a:p>
          <a:p>
            <a:pPr marL="914400" lvl="2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Wenn Sie wüssten Ihr Bus-Fahrer hätte diese Uhr gemalt, würden Sie sich dann als Beifahrer noch sicher fühlen?</a:t>
            </a:r>
          </a:p>
          <a:p>
            <a:pPr lvl="2"/>
            <a:endParaRPr lang="de-DE" dirty="0"/>
          </a:p>
        </p:txBody>
      </p:sp>
      <p:pic>
        <p:nvPicPr>
          <p:cNvPr id="4" name="Picture 2" descr="C:\Users\SR11\Pictures\Uhrentests\2012 Uhrentests 19.6.12\MED_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185896" cy="30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u="sng" dirty="0" smtClean="0"/>
              <a:t>Auswertung nach </a:t>
            </a:r>
            <a:r>
              <a:rPr lang="de-DE" sz="3600" u="sng" dirty="0" err="1" smtClean="0"/>
              <a:t>Shulman</a:t>
            </a:r>
            <a:endParaRPr lang="de-DE" sz="36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5733256"/>
            <a:ext cx="7164344" cy="38674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A. J. </a:t>
            </a:r>
            <a:r>
              <a:rPr lang="de-DE" sz="1600" dirty="0" err="1" smtClean="0"/>
              <a:t>Larner</a:t>
            </a:r>
            <a:r>
              <a:rPr lang="de-DE" sz="1600" dirty="0" smtClean="0"/>
              <a:t>: </a:t>
            </a:r>
            <a:r>
              <a:rPr lang="de-DE" sz="1600" dirty="0" err="1" smtClean="0"/>
              <a:t>Cognitive</a:t>
            </a:r>
            <a:r>
              <a:rPr lang="de-DE" sz="1600" dirty="0" smtClean="0"/>
              <a:t> Screening Instruments, Springer 2013, S. 79 ff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71002"/>
              </p:ext>
            </p:extLst>
          </p:nvPr>
        </p:nvGraphicFramePr>
        <p:xfrm>
          <a:off x="1187624" y="1844823"/>
          <a:ext cx="6912768" cy="351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702077">
                <a:tc>
                  <a:txBody>
                    <a:bodyPr/>
                    <a:lstStyle/>
                    <a:p>
                      <a:r>
                        <a:rPr lang="de-DE" dirty="0" smtClean="0"/>
                        <a:t>Testverfahren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Sensitivität in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Spezifität in %</a:t>
                      </a:r>
                      <a:endParaRPr lang="de-DE" dirty="0"/>
                    </a:p>
                  </a:txBody>
                  <a:tcPr/>
                </a:tc>
              </a:tr>
              <a:tr h="70207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Shulman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72</a:t>
                      </a:r>
                      <a:endParaRPr lang="de-DE" dirty="0"/>
                    </a:p>
                  </a:txBody>
                  <a:tcPr/>
                </a:tc>
              </a:tr>
              <a:tr h="702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Cut off </a:t>
                      </a:r>
                      <a:r>
                        <a:rPr lang="de-DE" dirty="0" err="1" smtClean="0"/>
                        <a:t>Shulman</a:t>
                      </a:r>
                      <a:r>
                        <a:rPr lang="de-DE" dirty="0" smtClean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</a:t>
                      </a:r>
                      <a:endParaRPr lang="de-DE" dirty="0"/>
                    </a:p>
                  </a:txBody>
                  <a:tcPr/>
                </a:tc>
              </a:tr>
              <a:tr h="70207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Cut off </a:t>
                      </a:r>
                      <a:r>
                        <a:rPr lang="de-DE" dirty="0" err="1" smtClean="0"/>
                        <a:t>Shulman</a:t>
                      </a:r>
                      <a:r>
                        <a:rPr lang="de-DE" baseline="0" dirty="0" smtClean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95</a:t>
                      </a:r>
                      <a:endParaRPr lang="de-DE" dirty="0"/>
                    </a:p>
                  </a:txBody>
                  <a:tcPr/>
                </a:tc>
              </a:tr>
              <a:tr h="70207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0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solidFill>
                  <a:srgbClr val="FF0000"/>
                </a:solidFill>
              </a:rPr>
              <a:t>Testung</a:t>
            </a:r>
            <a:endParaRPr lang="de-DE" altLang="de-DE" smtClean="0"/>
          </a:p>
        </p:txBody>
      </p:sp>
      <p:pic>
        <p:nvPicPr>
          <p:cNvPr id="27651" name="Picture 2" descr="C:\Users\SR\Beruf\2009Uhren-Tests\Reinecke Wolfgang 6. April 2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25" y="1428750"/>
            <a:ext cx="4146550" cy="4286250"/>
          </a:xfrm>
        </p:spPr>
      </p:pic>
      <p:pic>
        <p:nvPicPr>
          <p:cNvPr id="5" name="Picture 2" descr="C:\Users\SR\Beruf\2009Uhren-Tests\17. April 200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214290"/>
            <a:ext cx="1168857" cy="12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616700"/>
            <a:ext cx="2895600" cy="268288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smtClean="0">
                <a:solidFill>
                  <a:schemeClr val="bg1"/>
                </a:solidFill>
              </a:rPr>
              <a:t>GERIATRIE St. Marien-Hospital Hamm</a:t>
            </a:r>
          </a:p>
        </p:txBody>
      </p:sp>
      <p:sp>
        <p:nvSpPr>
          <p:cNvPr id="27654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585788" cy="268287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0CD49FB-0515-415A-B0BD-65ED5D57AA44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sp>
        <p:nvSpPr>
          <p:cNvPr id="27655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684213" y="6597650"/>
            <a:ext cx="1844675" cy="2603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DE3E475-CA33-4A09-9BFD-E05485966FB4}" type="datetime1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24.10.2015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solidFill>
                  <a:srgbClr val="FF0000"/>
                </a:solidFill>
              </a:rPr>
              <a:t>Testung</a:t>
            </a:r>
            <a:endParaRPr lang="de-DE" altLang="de-DE" smtClean="0"/>
          </a:p>
        </p:txBody>
      </p:sp>
      <p:pic>
        <p:nvPicPr>
          <p:cNvPr id="29699" name="Picture 2" descr="C:\Users\SR\Beruf\2009Uhren-Tests\Falk, Elisabeth Mai 2009 P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428750"/>
            <a:ext cx="4373563" cy="4525963"/>
          </a:xfrm>
        </p:spPr>
      </p:pic>
      <p:pic>
        <p:nvPicPr>
          <p:cNvPr id="5" name="Picture 2" descr="C:\Users\SR\Beruf\2009Uhren-Tests\17. April 2009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214290"/>
            <a:ext cx="1168857" cy="12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616700"/>
            <a:ext cx="2895600" cy="268288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smtClean="0">
                <a:solidFill>
                  <a:schemeClr val="bg1"/>
                </a:solidFill>
              </a:rPr>
              <a:t>GERIATRIE St. Marien-Hospital Hamm</a:t>
            </a:r>
          </a:p>
        </p:txBody>
      </p:sp>
      <p:sp>
        <p:nvSpPr>
          <p:cNvPr id="29702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585788" cy="268287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8656085-2208-446A-A7B6-B9971EA2BFF2}" type="slidenum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sp>
        <p:nvSpPr>
          <p:cNvPr id="29703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684213" y="6597650"/>
            <a:ext cx="1844675" cy="2603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D779E80-4871-4F92-9199-E84E1F7BB796}" type="datetime1">
              <a:rPr lang="de-DE" altLang="de-D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24.10.2015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riatrie Westfalen_Powerpoint Vorlage Aria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Bildschirmpräsentation (4:3)</PresentationFormat>
  <Paragraphs>104</Paragraphs>
  <Slides>32</Slides>
  <Notes>9</Notes>
  <HiddenSlides>2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Larissa-Design</vt:lpstr>
      <vt:lpstr>Geriatrie Westfalen_Powerpoint Vorlage Arial</vt:lpstr>
      <vt:lpstr>ASSESSMENT-OPTION  Uhrentest</vt:lpstr>
      <vt:lpstr>ISAR: Gedächtnis-Problem  und was nun?</vt:lpstr>
      <vt:lpstr>Uhren-Test</vt:lpstr>
      <vt:lpstr>Uhrentest</vt:lpstr>
      <vt:lpstr>Uhren-Test</vt:lpstr>
      <vt:lpstr>Uhren-Test</vt:lpstr>
      <vt:lpstr>Auswertung nach Shulman</vt:lpstr>
      <vt:lpstr>Testung</vt:lpstr>
      <vt:lpstr>Testung</vt:lpstr>
      <vt:lpstr>Testung</vt:lpstr>
      <vt:lpstr>Testung</vt:lpstr>
      <vt:lpstr>Testung</vt:lpstr>
      <vt:lpstr>14d</vt:lpstr>
      <vt:lpstr>14c</vt:lpstr>
      <vt:lpstr>19b</vt:lpstr>
      <vt:lpstr>7c</vt:lpstr>
      <vt:lpstr>18b</vt:lpstr>
      <vt:lpstr>17b</vt:lpstr>
      <vt:lpstr>Sehr wahrscheinlich keine Demenz</vt:lpstr>
      <vt:lpstr>23d</vt:lpstr>
      <vt:lpstr>3b</vt:lpstr>
      <vt:lpstr>10d</vt:lpstr>
      <vt:lpstr>25a</vt:lpstr>
      <vt:lpstr>FAST Reisberg Stadium 3 - 4</vt:lpstr>
      <vt:lpstr>24b</vt:lpstr>
      <vt:lpstr>18c</vt:lpstr>
      <vt:lpstr>14d</vt:lpstr>
      <vt:lpstr>14c</vt:lpstr>
      <vt:lpstr>FAST Reisberg Stadium 5 - 6</vt:lpstr>
      <vt:lpstr>Uhrentest nach Shulman</vt:lpstr>
      <vt:lpstr>Alternative Auswertung des Uhrentest (C-GADT)</vt:lpstr>
      <vt:lpstr>Testung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SR11</dc:creator>
  <cp:lastModifiedBy>admin</cp:lastModifiedBy>
  <cp:revision>25</cp:revision>
  <cp:lastPrinted>2015-01-12T22:07:40Z</cp:lastPrinted>
  <dcterms:created xsi:type="dcterms:W3CDTF">2015-01-12T22:01:03Z</dcterms:created>
  <dcterms:modified xsi:type="dcterms:W3CDTF">2015-10-24T11:44:33Z</dcterms:modified>
</cp:coreProperties>
</file>